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1"/>
  </p:sldMasterIdLst>
  <p:notesMasterIdLst>
    <p:notesMasterId r:id="rId42"/>
  </p:notesMasterIdLst>
  <p:sldIdLst>
    <p:sldId id="256" r:id="rId2"/>
    <p:sldId id="257" r:id="rId3"/>
    <p:sldId id="261" r:id="rId4"/>
    <p:sldId id="260" r:id="rId5"/>
    <p:sldId id="262" r:id="rId6"/>
    <p:sldId id="258" r:id="rId7"/>
    <p:sldId id="274" r:id="rId8"/>
    <p:sldId id="270" r:id="rId9"/>
    <p:sldId id="271" r:id="rId10"/>
    <p:sldId id="272" r:id="rId11"/>
    <p:sldId id="268" r:id="rId12"/>
    <p:sldId id="269" r:id="rId13"/>
    <p:sldId id="267" r:id="rId14"/>
    <p:sldId id="263" r:id="rId15"/>
    <p:sldId id="259" r:id="rId16"/>
    <p:sldId id="264" r:id="rId17"/>
    <p:sldId id="265" r:id="rId18"/>
    <p:sldId id="266" r:id="rId19"/>
    <p:sldId id="275" r:id="rId20"/>
    <p:sldId id="276" r:id="rId21"/>
    <p:sldId id="277" r:id="rId22"/>
    <p:sldId id="278" r:id="rId23"/>
    <p:sldId id="293" r:id="rId24"/>
    <p:sldId id="279" r:id="rId25"/>
    <p:sldId id="288" r:id="rId26"/>
    <p:sldId id="280" r:id="rId27"/>
    <p:sldId id="281" r:id="rId28"/>
    <p:sldId id="282" r:id="rId29"/>
    <p:sldId id="283" r:id="rId30"/>
    <p:sldId id="285" r:id="rId31"/>
    <p:sldId id="286" r:id="rId32"/>
    <p:sldId id="289" r:id="rId33"/>
    <p:sldId id="290" r:id="rId34"/>
    <p:sldId id="291" r:id="rId35"/>
    <p:sldId id="287" r:id="rId36"/>
    <p:sldId id="296" r:id="rId37"/>
    <p:sldId id="295" r:id="rId38"/>
    <p:sldId id="294" r:id="rId39"/>
    <p:sldId id="292" r:id="rId40"/>
    <p:sldId id="27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ju Varghese" initials="TV" lastIdx="1" clrIdx="0">
    <p:extLst>
      <p:ext uri="{19B8F6BF-5375-455C-9EA6-DF929625EA0E}">
        <p15:presenceInfo xmlns:p15="http://schemas.microsoft.com/office/powerpoint/2012/main" userId="3f3cfac250a8d2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2691" autoAdjust="0"/>
  </p:normalViewPr>
  <p:slideViewPr>
    <p:cSldViewPr snapToGrid="0">
      <p:cViewPr varScale="1">
        <p:scale>
          <a:sx n="79" d="100"/>
          <a:sy n="79" d="100"/>
        </p:scale>
        <p:origin x="2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7EDFC1-7661-4BCF-8ACF-2AD0730B840C}" type="datetimeFigureOut">
              <a:rPr lang="en-IN" smtClean="0"/>
              <a:t>13-07-2022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AFB53-F1E7-42A2-A4AB-BAAB70E5A03A}" type="slidenum">
              <a:rPr lang="en-IN" smtClean="0"/>
              <a:t>‹#›</a:t>
            </a:fld>
            <a:endParaRPr lang="en-IN"/>
          </a:p>
        </p:txBody>
      </p:sp>
    </p:spTree>
    <p:extLst>
      <p:ext uri="{BB962C8B-B14F-4D97-AF65-F5344CB8AC3E}">
        <p14:creationId xmlns:p14="http://schemas.microsoft.com/office/powerpoint/2010/main" val="1990075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3AFB53-F1E7-42A2-A4AB-BAAB70E5A03A}" type="slidenum">
              <a:rPr lang="en-IN" smtClean="0"/>
              <a:t>10</a:t>
            </a:fld>
            <a:endParaRPr lang="en-IN"/>
          </a:p>
        </p:txBody>
      </p:sp>
    </p:spTree>
    <p:extLst>
      <p:ext uri="{BB962C8B-B14F-4D97-AF65-F5344CB8AC3E}">
        <p14:creationId xmlns:p14="http://schemas.microsoft.com/office/powerpoint/2010/main" val="2134654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3AFB53-F1E7-42A2-A4AB-BAAB70E5A03A}" type="slidenum">
              <a:rPr lang="en-IN" smtClean="0"/>
              <a:t>12</a:t>
            </a:fld>
            <a:endParaRPr lang="en-IN"/>
          </a:p>
        </p:txBody>
      </p:sp>
    </p:spTree>
    <p:extLst>
      <p:ext uri="{BB962C8B-B14F-4D97-AF65-F5344CB8AC3E}">
        <p14:creationId xmlns:p14="http://schemas.microsoft.com/office/powerpoint/2010/main" val="150547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3AFB53-F1E7-42A2-A4AB-BAAB70E5A03A}" type="slidenum">
              <a:rPr lang="en-IN" smtClean="0"/>
              <a:t>13</a:t>
            </a:fld>
            <a:endParaRPr lang="en-IN"/>
          </a:p>
        </p:txBody>
      </p:sp>
    </p:spTree>
    <p:extLst>
      <p:ext uri="{BB962C8B-B14F-4D97-AF65-F5344CB8AC3E}">
        <p14:creationId xmlns:p14="http://schemas.microsoft.com/office/powerpoint/2010/main" val="1554448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3AFB53-F1E7-42A2-A4AB-BAAB70E5A03A}" type="slidenum">
              <a:rPr lang="en-IN" smtClean="0"/>
              <a:t>14</a:t>
            </a:fld>
            <a:endParaRPr lang="en-IN"/>
          </a:p>
        </p:txBody>
      </p:sp>
    </p:spTree>
    <p:extLst>
      <p:ext uri="{BB962C8B-B14F-4D97-AF65-F5344CB8AC3E}">
        <p14:creationId xmlns:p14="http://schemas.microsoft.com/office/powerpoint/2010/main" val="293473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3AFB53-F1E7-42A2-A4AB-BAAB70E5A03A}" type="slidenum">
              <a:rPr lang="en-IN" smtClean="0"/>
              <a:t>17</a:t>
            </a:fld>
            <a:endParaRPr lang="en-IN"/>
          </a:p>
        </p:txBody>
      </p:sp>
    </p:spTree>
    <p:extLst>
      <p:ext uri="{BB962C8B-B14F-4D97-AF65-F5344CB8AC3E}">
        <p14:creationId xmlns:p14="http://schemas.microsoft.com/office/powerpoint/2010/main" val="122083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254755-6EC0-43AB-BBB7-08680BDE28C2}" type="datetime1">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289883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3CEC87-E5A1-48A7-BD5D-882A2687F8DC}" type="datetime1">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3252163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23DC631-D58F-4774-8348-07F8BA3DE454}" type="datetime1">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1466245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1DAB759-C96D-451D-B5FB-A5FB548E39F3}" type="datetime1">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60705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0E81B0-1EAC-482B-9344-428609DD7347}" type="datetime1">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547255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A82AD4-3238-4497-B3FF-6EE1EB8DE5BF}" type="datetime1">
              <a:rPr lang="en-IN" smtClean="0"/>
              <a:t>13-07-2022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3789115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7AB1B4-9C58-4079-B6F1-2DFA90AEE079}" type="datetime1">
              <a:rPr lang="en-IN" smtClean="0"/>
              <a:t>13-07-2022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4110272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663CE-78FF-48AF-90C4-BA7FDAA9711E}" type="datetime1">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104829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4A4024-4C41-47DF-A533-A5D941455B9E}" type="datetime1">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4017061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FDF8E45-1C3B-463D-B7C7-ED969E8C63A6}" type="datetime1">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2924956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4071D7-41DE-4CE3-8D56-A83AD4E17443}" type="datetime1">
              <a:rPr lang="en-IN" smtClean="0"/>
              <a:t>13-07-2022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3243491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659C4A-54A1-462E-9BF1-D967339AD1DF}" type="datetime1">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4216921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9FAD06-453D-48B9-95AB-7964A5365A31}" type="datetime1">
              <a:rPr lang="en-IN" smtClean="0"/>
              <a:t>13-07-2022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394961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F6E7AFF-C914-4DD0-86E4-5DA300E87836}" type="datetime1">
              <a:rPr lang="en-IN" smtClean="0"/>
              <a:t>13-07-2022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3076801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3E3187A-3C57-421E-B05C-8CCA5E021908}" type="datetime1">
              <a:rPr lang="en-IN" smtClean="0"/>
              <a:t>13-07-2022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902693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5ECE1E0-2830-4736-92DB-80876E482274}" type="datetime1">
              <a:rPr lang="en-IN" smtClean="0"/>
              <a:t>13-07-2022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548974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871AE7-D981-490C-8D56-46A362A1A7C6}" type="datetime1">
              <a:rPr lang="en-IN" smtClean="0"/>
              <a:t>13-07-2022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3F9AE-63D0-44D2-AE78-49DBFC534D12}" type="slidenum">
              <a:rPr lang="en-IN" smtClean="0"/>
              <a:t>‹#›</a:t>
            </a:fld>
            <a:endParaRPr lang="en-IN"/>
          </a:p>
        </p:txBody>
      </p:sp>
    </p:spTree>
    <p:extLst>
      <p:ext uri="{BB962C8B-B14F-4D97-AF65-F5344CB8AC3E}">
        <p14:creationId xmlns:p14="http://schemas.microsoft.com/office/powerpoint/2010/main" val="62905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973F18-94AD-4320-B329-6F8937401105}" type="datetime1">
              <a:rPr lang="en-IN" smtClean="0"/>
              <a:t>13-07-2022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F53F9AE-63D0-44D2-AE78-49DBFC534D12}" type="slidenum">
              <a:rPr lang="en-IN" smtClean="0"/>
              <a:t>‹#›</a:t>
            </a:fld>
            <a:endParaRPr lang="en-IN"/>
          </a:p>
        </p:txBody>
      </p:sp>
    </p:spTree>
    <p:extLst>
      <p:ext uri="{BB962C8B-B14F-4D97-AF65-F5344CB8AC3E}">
        <p14:creationId xmlns:p14="http://schemas.microsoft.com/office/powerpoint/2010/main" val="3602678968"/>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874C-F70F-46E4-8DAE-CE225001676B}"/>
              </a:ext>
            </a:extLst>
          </p:cNvPr>
          <p:cNvSpPr>
            <a:spLocks noGrp="1"/>
          </p:cNvSpPr>
          <p:nvPr>
            <p:ph type="ctrTitle"/>
          </p:nvPr>
        </p:nvSpPr>
        <p:spPr>
          <a:xfrm>
            <a:off x="1313289" y="1163679"/>
            <a:ext cx="9565420" cy="3163392"/>
          </a:xfrm>
        </p:spPr>
        <p:txBody>
          <a:bodyPr>
            <a:normAutofit/>
          </a:bodyPr>
          <a:lstStyle/>
          <a:p>
            <a:pPr algn="ctr">
              <a:lnSpc>
                <a:spcPct val="107000"/>
              </a:lnSpc>
              <a:spcAft>
                <a:spcPts val="800"/>
              </a:spcAft>
            </a:pPr>
            <a:r>
              <a:rPr lang="en-IN" sz="4800" b="1" dirty="0">
                <a:effectLst/>
                <a:latin typeface="Times New Roman" panose="02020603050405020304" pitchFamily="18" charset="0"/>
                <a:ea typeface="Calibri" panose="020F0502020204030204" pitchFamily="34" charset="0"/>
                <a:cs typeface="Times New Roman" panose="02020603050405020304" pitchFamily="18" charset="0"/>
              </a:rPr>
              <a:t>Reinforcement Learning Based Approach for Task Performance in Simulated Environment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6496BFB-E7F8-4D26-A1E4-FC3D14A8DB9E}"/>
              </a:ext>
            </a:extLst>
          </p:cNvPr>
          <p:cNvSpPr>
            <a:spLocks noGrp="1"/>
          </p:cNvSpPr>
          <p:nvPr>
            <p:ph type="subTitle" idx="1"/>
          </p:nvPr>
        </p:nvSpPr>
        <p:spPr>
          <a:xfrm>
            <a:off x="697064" y="5260028"/>
            <a:ext cx="10797871" cy="1655762"/>
          </a:xfrm>
        </p:spPr>
        <p:txBody>
          <a:bodyPr>
            <a:normAutofit fontScale="70000" lnSpcReduction="20000"/>
          </a:bodyPr>
          <a:lstStyle/>
          <a:p>
            <a:pPr algn="l"/>
            <a:r>
              <a:rPr lang="en-IN" b="1" dirty="0">
                <a:solidFill>
                  <a:schemeClr val="tx1"/>
                </a:solidFill>
              </a:rPr>
              <a:t>Guided By:</a:t>
            </a:r>
            <a:r>
              <a:rPr lang="en-IN" dirty="0">
                <a:solidFill>
                  <a:schemeClr val="tx1"/>
                </a:solidFill>
              </a:rPr>
              <a:t>                                                                                                                                                       </a:t>
            </a:r>
            <a:r>
              <a:rPr lang="en-IN" b="1" dirty="0">
                <a:solidFill>
                  <a:schemeClr val="tx1"/>
                </a:solidFill>
              </a:rPr>
              <a:t>Presented By:</a:t>
            </a:r>
          </a:p>
          <a:p>
            <a:pPr algn="l"/>
            <a:r>
              <a:rPr lang="en-IN" dirty="0">
                <a:solidFill>
                  <a:schemeClr val="tx1"/>
                </a:solidFill>
              </a:rPr>
              <a:t>Ms. </a:t>
            </a:r>
            <a:r>
              <a:rPr lang="en-IN" dirty="0" err="1">
                <a:solidFill>
                  <a:schemeClr val="tx1"/>
                </a:solidFill>
              </a:rPr>
              <a:t>Bismin</a:t>
            </a:r>
            <a:r>
              <a:rPr lang="en-IN" dirty="0">
                <a:solidFill>
                  <a:schemeClr val="tx1"/>
                </a:solidFill>
              </a:rPr>
              <a:t> V. </a:t>
            </a:r>
            <a:r>
              <a:rPr lang="en-IN" dirty="0" err="1">
                <a:solidFill>
                  <a:schemeClr val="tx1"/>
                </a:solidFill>
              </a:rPr>
              <a:t>Sherif</a:t>
            </a:r>
            <a:r>
              <a:rPr lang="en-IN" dirty="0">
                <a:solidFill>
                  <a:schemeClr val="tx1"/>
                </a:solidFill>
              </a:rPr>
              <a:t>,                                                                                                                                      Tiju George Varghese,</a:t>
            </a:r>
          </a:p>
          <a:p>
            <a:pPr algn="l"/>
            <a:r>
              <a:rPr lang="en-IN" dirty="0">
                <a:solidFill>
                  <a:schemeClr val="tx1"/>
                </a:solidFill>
              </a:rPr>
              <a:t>Assistant Professor                                                                                                                                    </a:t>
            </a:r>
            <a:r>
              <a:rPr lang="en-IN" dirty="0" err="1">
                <a:solidFill>
                  <a:schemeClr val="tx1"/>
                </a:solidFill>
              </a:rPr>
              <a:t>M.Tech</a:t>
            </a:r>
            <a:r>
              <a:rPr lang="en-IN" dirty="0">
                <a:solidFill>
                  <a:schemeClr val="tx1"/>
                </a:solidFill>
              </a:rPr>
              <a:t> AI &amp; DS,</a:t>
            </a:r>
          </a:p>
          <a:p>
            <a:pPr algn="l"/>
            <a:r>
              <a:rPr lang="en-IN" dirty="0">
                <a:solidFill>
                  <a:schemeClr val="tx1"/>
                </a:solidFill>
              </a:rPr>
              <a:t>                                                                                                                                                                          MUT21CSAD04</a:t>
            </a:r>
          </a:p>
        </p:txBody>
      </p:sp>
      <p:sp>
        <p:nvSpPr>
          <p:cNvPr id="4" name="Slide Number Placeholder 3">
            <a:extLst>
              <a:ext uri="{FF2B5EF4-FFF2-40B4-BE49-F238E27FC236}">
                <a16:creationId xmlns:a16="http://schemas.microsoft.com/office/drawing/2014/main" id="{C901125B-5EB3-407B-81B9-B3A1433B582B}"/>
              </a:ext>
            </a:extLst>
          </p:cNvPr>
          <p:cNvSpPr>
            <a:spLocks noGrp="1"/>
          </p:cNvSpPr>
          <p:nvPr>
            <p:ph type="sldNum" sz="quarter" idx="12"/>
          </p:nvPr>
        </p:nvSpPr>
        <p:spPr/>
        <p:txBody>
          <a:bodyPr/>
          <a:lstStyle/>
          <a:p>
            <a:fld id="{3F53F9AE-63D0-44D2-AE78-49DBFC534D12}" type="slidenum">
              <a:rPr lang="en-IN" smtClean="0">
                <a:solidFill>
                  <a:schemeClr val="tx1"/>
                </a:solidFill>
              </a:rPr>
              <a:t>1</a:t>
            </a:fld>
            <a:endParaRPr lang="en-IN" dirty="0">
              <a:solidFill>
                <a:schemeClr val="tx1"/>
              </a:solidFill>
            </a:endParaRPr>
          </a:p>
        </p:txBody>
      </p:sp>
    </p:spTree>
    <p:extLst>
      <p:ext uri="{BB962C8B-B14F-4D97-AF65-F5344CB8AC3E}">
        <p14:creationId xmlns:p14="http://schemas.microsoft.com/office/powerpoint/2010/main" val="2679368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E3E2-85C8-4783-B1E5-68EF63AD83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52ED07-4611-40CE-B201-4D3B5E5EE26E}"/>
              </a:ext>
            </a:extLst>
          </p:cNvPr>
          <p:cNvSpPr>
            <a:spLocks noGrp="1"/>
          </p:cNvSpPr>
          <p:nvPr>
            <p:ph idx="1"/>
          </p:nvPr>
        </p:nvSpPr>
        <p:spPr>
          <a:xfrm>
            <a:off x="1104293" y="1331259"/>
            <a:ext cx="8946541" cy="4195481"/>
          </a:xfrm>
        </p:spPr>
        <p:txBody>
          <a:bodyPr>
            <a:normAutofit fontScale="92500" lnSpcReduction="10000"/>
          </a:bodyPr>
          <a:lstStyle/>
          <a:p>
            <a:pPr marL="0" indent="0" algn="just">
              <a:buNone/>
            </a:pPr>
            <a:r>
              <a:rPr lang="en-US" sz="1800" b="0" i="0" dirty="0">
                <a:solidFill>
                  <a:srgbClr val="333333"/>
                </a:solidFill>
                <a:effectLst/>
                <a:latin typeface="+mn-lt"/>
              </a:rPr>
              <a:t>There are mainly three ways to implement reinforcement-learning in ML, which are:</a:t>
            </a:r>
          </a:p>
          <a:p>
            <a:pPr algn="just">
              <a:buFont typeface="+mj-lt"/>
              <a:buAutoNum type="arabicPeriod"/>
            </a:pPr>
            <a:r>
              <a:rPr lang="en-US" sz="1800" b="1" i="0" dirty="0">
                <a:solidFill>
                  <a:srgbClr val="000000"/>
                </a:solidFill>
                <a:effectLst/>
                <a:latin typeface="+mn-lt"/>
              </a:rPr>
              <a:t>Value-based method: </a:t>
            </a:r>
            <a:r>
              <a:rPr lang="en-US" sz="1800" b="0" i="0" dirty="0">
                <a:solidFill>
                  <a:srgbClr val="000000"/>
                </a:solidFill>
                <a:effectLst/>
                <a:latin typeface="+mn-lt"/>
              </a:rPr>
              <a:t>In value-based approach we find the optimal value function, which is the maximum value at a state under any policy. Therefore, the agent expects the long-term return at any state(s) under policy π. (</a:t>
            </a:r>
            <a:r>
              <a:rPr lang="en-US" sz="1800" dirty="0" err="1">
                <a:solidFill>
                  <a:srgbClr val="000000"/>
                </a:solidFill>
                <a:latin typeface="+mn-lt"/>
              </a:rPr>
              <a:t>e</a:t>
            </a:r>
            <a:r>
              <a:rPr lang="en-US" sz="1800" b="0" i="0" dirty="0" err="1">
                <a:solidFill>
                  <a:srgbClr val="000000"/>
                </a:solidFill>
                <a:effectLst/>
                <a:latin typeface="+mn-lt"/>
              </a:rPr>
              <a:t>g</a:t>
            </a:r>
            <a:r>
              <a:rPr lang="en-US" sz="1800" b="0" i="0" dirty="0">
                <a:solidFill>
                  <a:srgbClr val="000000"/>
                </a:solidFill>
                <a:effectLst/>
                <a:latin typeface="+mn-lt"/>
              </a:rPr>
              <a:t>: Q learning, Deep Q network)</a:t>
            </a:r>
          </a:p>
          <a:p>
            <a:pPr algn="just">
              <a:buFont typeface="+mj-lt"/>
              <a:buAutoNum type="arabicPeriod"/>
            </a:pPr>
            <a:r>
              <a:rPr lang="en-US" sz="1800" b="1" i="0" dirty="0">
                <a:solidFill>
                  <a:srgbClr val="000000"/>
                </a:solidFill>
                <a:effectLst/>
                <a:latin typeface="+mn-lt"/>
              </a:rPr>
              <a:t>Policy-based: </a:t>
            </a:r>
            <a:r>
              <a:rPr lang="en-US" sz="1800" b="0" i="0" dirty="0">
                <a:solidFill>
                  <a:srgbClr val="000000"/>
                </a:solidFill>
                <a:effectLst/>
                <a:latin typeface="+mn-lt"/>
              </a:rPr>
              <a:t>Policy-based approach is to find the optimal policy for the maximum future rewards without using the value function. In this approach, the agent tries to apply such a policy that the action performed in each step helps to maximize the future reward. </a:t>
            </a:r>
            <a:r>
              <a:rPr lang="en-US" sz="1800" b="0" i="0" dirty="0" err="1">
                <a:solidFill>
                  <a:srgbClr val="000000"/>
                </a:solidFill>
                <a:effectLst/>
                <a:latin typeface="+mn-lt"/>
              </a:rPr>
              <a:t>eg</a:t>
            </a:r>
            <a:r>
              <a:rPr lang="en-US" sz="1800" b="0" i="0" dirty="0">
                <a:solidFill>
                  <a:srgbClr val="000000"/>
                </a:solidFill>
                <a:effectLst/>
                <a:latin typeface="+mn-lt"/>
              </a:rPr>
              <a:t>: Proximal Policy Optimization</a:t>
            </a:r>
            <a:r>
              <a:rPr lang="en-US" sz="1800" dirty="0">
                <a:solidFill>
                  <a:srgbClr val="000000"/>
                </a:solidFill>
                <a:latin typeface="+mn-lt"/>
              </a:rPr>
              <a:t>, </a:t>
            </a:r>
            <a:r>
              <a:rPr lang="en-US" sz="1800" dirty="0">
                <a:latin typeface="+mn-lt"/>
              </a:rPr>
              <a:t>Trust region policy optimization.</a:t>
            </a:r>
          </a:p>
          <a:p>
            <a:pPr algn="just">
              <a:buFont typeface="+mj-lt"/>
              <a:buAutoNum type="arabicPeriod"/>
            </a:pPr>
            <a:r>
              <a:rPr lang="en-US" sz="1800" b="1" i="0" dirty="0">
                <a:solidFill>
                  <a:srgbClr val="000000"/>
                </a:solidFill>
                <a:effectLst/>
                <a:latin typeface="+mn-lt"/>
              </a:rPr>
              <a:t>Model-based:</a:t>
            </a:r>
            <a:r>
              <a:rPr lang="en-US" sz="1800" b="0" i="0" dirty="0">
                <a:solidFill>
                  <a:srgbClr val="000000"/>
                </a:solidFill>
                <a:effectLst/>
                <a:latin typeface="+mn-lt"/>
              </a:rPr>
              <a:t> In the model-based approach, a virtual model is created for the environment, and the agent explores that environment to learn it. There is no particular solution or algorithm for this approach because the model representation is different for each environment.(</a:t>
            </a:r>
            <a:r>
              <a:rPr lang="en-US" sz="1800" b="0" i="0" dirty="0" err="1">
                <a:solidFill>
                  <a:srgbClr val="000000"/>
                </a:solidFill>
                <a:effectLst/>
                <a:latin typeface="+mn-lt"/>
              </a:rPr>
              <a:t>eg</a:t>
            </a:r>
            <a:r>
              <a:rPr lang="en-US" sz="1800" b="0" i="0" dirty="0">
                <a:solidFill>
                  <a:srgbClr val="000000"/>
                </a:solidFill>
                <a:effectLst/>
                <a:latin typeface="+mn-lt"/>
              </a:rPr>
              <a:t>: World </a:t>
            </a:r>
            <a:r>
              <a:rPr lang="en-US" sz="1800" b="0" i="0" dirty="0" err="1">
                <a:solidFill>
                  <a:srgbClr val="000000"/>
                </a:solidFill>
                <a:effectLst/>
                <a:latin typeface="+mn-lt"/>
              </a:rPr>
              <a:t>Models</a:t>
            </a:r>
            <a:r>
              <a:rPr lang="en-US" sz="1800" dirty="0" err="1">
                <a:solidFill>
                  <a:srgbClr val="000000"/>
                </a:solidFill>
                <a:latin typeface="+mn-lt"/>
              </a:rPr>
              <a:t>,Model</a:t>
            </a:r>
            <a:r>
              <a:rPr lang="en-US" sz="1800" dirty="0">
                <a:solidFill>
                  <a:srgbClr val="000000"/>
                </a:solidFill>
                <a:latin typeface="+mn-lt"/>
              </a:rPr>
              <a:t> based value estimation</a:t>
            </a:r>
            <a:r>
              <a:rPr lang="en-US" sz="1800" b="0" i="0" dirty="0">
                <a:solidFill>
                  <a:srgbClr val="000000"/>
                </a:solidFill>
                <a:effectLst/>
                <a:latin typeface="+mn-lt"/>
              </a:rPr>
              <a:t>).</a:t>
            </a:r>
          </a:p>
          <a:p>
            <a:endParaRPr lang="en-IN" dirty="0"/>
          </a:p>
        </p:txBody>
      </p:sp>
      <p:sp>
        <p:nvSpPr>
          <p:cNvPr id="4" name="Slide Number Placeholder 3">
            <a:extLst>
              <a:ext uri="{FF2B5EF4-FFF2-40B4-BE49-F238E27FC236}">
                <a16:creationId xmlns:a16="http://schemas.microsoft.com/office/drawing/2014/main" id="{5935CCD3-04D2-411A-BD66-F0BC7DE222A2}"/>
              </a:ext>
            </a:extLst>
          </p:cNvPr>
          <p:cNvSpPr>
            <a:spLocks noGrp="1"/>
          </p:cNvSpPr>
          <p:nvPr>
            <p:ph type="sldNum" sz="quarter" idx="12"/>
          </p:nvPr>
        </p:nvSpPr>
        <p:spPr/>
        <p:txBody>
          <a:bodyPr/>
          <a:lstStyle/>
          <a:p>
            <a:fld id="{3F53F9AE-63D0-44D2-AE78-49DBFC534D12}" type="slidenum">
              <a:rPr lang="en-IN" smtClean="0">
                <a:solidFill>
                  <a:schemeClr val="tx1"/>
                </a:solidFill>
              </a:rPr>
              <a:t>10</a:t>
            </a:fld>
            <a:endParaRPr lang="en-IN" dirty="0">
              <a:solidFill>
                <a:schemeClr val="tx1"/>
              </a:solidFill>
            </a:endParaRPr>
          </a:p>
        </p:txBody>
      </p:sp>
    </p:spTree>
    <p:extLst>
      <p:ext uri="{BB962C8B-B14F-4D97-AF65-F5344CB8AC3E}">
        <p14:creationId xmlns:p14="http://schemas.microsoft.com/office/powerpoint/2010/main" val="17961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8F2E-46C1-49DD-8956-3E1EC7B40D6E}"/>
              </a:ext>
            </a:extLst>
          </p:cNvPr>
          <p:cNvSpPr>
            <a:spLocks noGrp="1"/>
          </p:cNvSpPr>
          <p:nvPr>
            <p:ph type="title"/>
          </p:nvPr>
        </p:nvSpPr>
        <p:spPr/>
        <p:txBody>
          <a:bodyPr/>
          <a:lstStyle/>
          <a:p>
            <a:r>
              <a:rPr lang="en-US" sz="2400" b="1" dirty="0"/>
              <a:t>Fluid Directed Rigid Body Control using Deep Reinforcement Learning</a:t>
            </a:r>
            <a:br>
              <a:rPr lang="en-US" sz="2400" b="1" dirty="0"/>
            </a:br>
            <a:r>
              <a:rPr lang="en-IN" sz="1600" dirty="0" err="1"/>
              <a:t>Pingchuan</a:t>
            </a:r>
            <a:r>
              <a:rPr lang="en-IN" sz="1600" dirty="0"/>
              <a:t> Ma, </a:t>
            </a:r>
            <a:r>
              <a:rPr lang="en-IN" sz="1600" dirty="0" err="1"/>
              <a:t>Yunsheng</a:t>
            </a:r>
            <a:r>
              <a:rPr lang="en-IN" sz="1600" dirty="0"/>
              <a:t> Tian, </a:t>
            </a:r>
            <a:r>
              <a:rPr lang="en-IN" sz="1600" dirty="0" err="1"/>
              <a:t>Zherong</a:t>
            </a:r>
            <a:r>
              <a:rPr lang="en-IN" sz="1600" dirty="0"/>
              <a:t> Pan, Bo Ren, Dinesh </a:t>
            </a:r>
            <a:r>
              <a:rPr lang="en-IN" sz="1600" dirty="0" err="1"/>
              <a:t>Manocha</a:t>
            </a:r>
            <a:r>
              <a:rPr lang="en-IN" sz="1600" dirty="0"/>
              <a:t>, “</a:t>
            </a:r>
            <a:r>
              <a:rPr lang="en-US" sz="1600" dirty="0"/>
              <a:t>Fluid directed rigid body control using deep reinforcement learning”, ACM Transactions on Graphics, Vol 37,Issue 4, pp.1-11, August 2018.[2]</a:t>
            </a:r>
            <a:br>
              <a:rPr lang="en-US" sz="1600" dirty="0"/>
            </a:br>
            <a:endParaRPr lang="en-IN" sz="1600" dirty="0"/>
          </a:p>
        </p:txBody>
      </p:sp>
      <p:sp>
        <p:nvSpPr>
          <p:cNvPr id="7" name="Content Placeholder 6">
            <a:extLst>
              <a:ext uri="{FF2B5EF4-FFF2-40B4-BE49-F238E27FC236}">
                <a16:creationId xmlns:a16="http://schemas.microsoft.com/office/drawing/2014/main" id="{A0F1757D-C04C-4FA5-9147-2F476923BAFD}"/>
              </a:ext>
            </a:extLst>
          </p:cNvPr>
          <p:cNvSpPr>
            <a:spLocks noGrp="1"/>
          </p:cNvSpPr>
          <p:nvPr>
            <p:ph idx="1"/>
          </p:nvPr>
        </p:nvSpPr>
        <p:spPr>
          <a:xfrm>
            <a:off x="1104293" y="2052918"/>
            <a:ext cx="8946541" cy="4195481"/>
          </a:xfrm>
        </p:spPr>
        <p:txBody>
          <a:bodyPr/>
          <a:lstStyle/>
          <a:p>
            <a:pPr algn="just"/>
            <a:r>
              <a:rPr lang="en-US" dirty="0"/>
              <a:t>This paper presents an agent that operates in a 2D environment in which rigid bodies are controlled using fluid jet. </a:t>
            </a:r>
          </a:p>
          <a:p>
            <a:pPr algn="just"/>
            <a:r>
              <a:rPr lang="en-US" dirty="0"/>
              <a:t>The fluid’s velocity field is extracted using a convolutional autoencoder. The encoded features and other rigid features are combined and then feed into the multilayer perceptron (MLP) to get the action. </a:t>
            </a:r>
          </a:p>
          <a:p>
            <a:pPr algn="just"/>
            <a:r>
              <a:rPr lang="en-US" dirty="0"/>
              <a:t>The MLP and the encoder are trained using a deep reinforcement learning (Trust region policy optimization) algorithm.</a:t>
            </a:r>
            <a:endParaRPr lang="en-IN" dirty="0"/>
          </a:p>
        </p:txBody>
      </p:sp>
      <p:sp>
        <p:nvSpPr>
          <p:cNvPr id="3" name="Slide Number Placeholder 2">
            <a:extLst>
              <a:ext uri="{FF2B5EF4-FFF2-40B4-BE49-F238E27FC236}">
                <a16:creationId xmlns:a16="http://schemas.microsoft.com/office/drawing/2014/main" id="{0E3C7B2A-45B1-4A55-8170-328D69699395}"/>
              </a:ext>
            </a:extLst>
          </p:cNvPr>
          <p:cNvSpPr>
            <a:spLocks noGrp="1"/>
          </p:cNvSpPr>
          <p:nvPr>
            <p:ph type="sldNum" sz="quarter" idx="12"/>
          </p:nvPr>
        </p:nvSpPr>
        <p:spPr/>
        <p:txBody>
          <a:bodyPr/>
          <a:lstStyle/>
          <a:p>
            <a:fld id="{3F53F9AE-63D0-44D2-AE78-49DBFC534D12}" type="slidenum">
              <a:rPr lang="en-IN" smtClean="0">
                <a:solidFill>
                  <a:schemeClr val="tx1"/>
                </a:solidFill>
              </a:rPr>
              <a:t>11</a:t>
            </a:fld>
            <a:endParaRPr lang="en-IN" dirty="0">
              <a:solidFill>
                <a:schemeClr val="tx1"/>
              </a:solidFill>
            </a:endParaRPr>
          </a:p>
        </p:txBody>
      </p:sp>
    </p:spTree>
    <p:extLst>
      <p:ext uri="{BB962C8B-B14F-4D97-AF65-F5344CB8AC3E}">
        <p14:creationId xmlns:p14="http://schemas.microsoft.com/office/powerpoint/2010/main" val="32995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A6B3-69D7-4CE1-B1DB-AEBE873590AF}"/>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9E3C0329-CB83-4AA7-BFE8-9B9B53D68AEE}"/>
              </a:ext>
            </a:extLst>
          </p:cNvPr>
          <p:cNvPicPr>
            <a:picLocks noGrp="1" noChangeAspect="1"/>
          </p:cNvPicPr>
          <p:nvPr>
            <p:ph idx="1"/>
          </p:nvPr>
        </p:nvPicPr>
        <p:blipFill rotWithShape="1">
          <a:blip r:embed="rId3"/>
          <a:srcRect l="31213" t="23980" r="4564" b="27418"/>
          <a:stretch/>
        </p:blipFill>
        <p:spPr>
          <a:xfrm>
            <a:off x="1402719" y="1524676"/>
            <a:ext cx="8947150" cy="3808647"/>
          </a:xfrm>
          <a:prstGeom prst="rect">
            <a:avLst/>
          </a:prstGeom>
        </p:spPr>
      </p:pic>
      <p:sp>
        <p:nvSpPr>
          <p:cNvPr id="5" name="TextBox 4">
            <a:extLst>
              <a:ext uri="{FF2B5EF4-FFF2-40B4-BE49-F238E27FC236}">
                <a16:creationId xmlns:a16="http://schemas.microsoft.com/office/drawing/2014/main" id="{BFB80D72-6ECA-4753-8A30-C433D4766B47}"/>
              </a:ext>
            </a:extLst>
          </p:cNvPr>
          <p:cNvSpPr txBox="1"/>
          <p:nvPr/>
        </p:nvSpPr>
        <p:spPr>
          <a:xfrm>
            <a:off x="3923288" y="5333323"/>
            <a:ext cx="4345423" cy="369332"/>
          </a:xfrm>
          <a:prstGeom prst="rect">
            <a:avLst/>
          </a:prstGeom>
          <a:noFill/>
        </p:spPr>
        <p:txBody>
          <a:bodyPr wrap="square" rtlCol="0">
            <a:spAutoFit/>
          </a:bodyPr>
          <a:lstStyle/>
          <a:p>
            <a:pPr algn="ctr"/>
            <a:r>
              <a:rPr lang="en-IN" dirty="0"/>
              <a:t>Rigid Body Control System</a:t>
            </a:r>
          </a:p>
        </p:txBody>
      </p:sp>
      <p:sp>
        <p:nvSpPr>
          <p:cNvPr id="3" name="Slide Number Placeholder 2">
            <a:extLst>
              <a:ext uri="{FF2B5EF4-FFF2-40B4-BE49-F238E27FC236}">
                <a16:creationId xmlns:a16="http://schemas.microsoft.com/office/drawing/2014/main" id="{CE1AB4DE-38B7-45AA-8A51-961BEDCA7DA4}"/>
              </a:ext>
            </a:extLst>
          </p:cNvPr>
          <p:cNvSpPr>
            <a:spLocks noGrp="1"/>
          </p:cNvSpPr>
          <p:nvPr>
            <p:ph type="sldNum" sz="quarter" idx="12"/>
          </p:nvPr>
        </p:nvSpPr>
        <p:spPr/>
        <p:txBody>
          <a:bodyPr/>
          <a:lstStyle/>
          <a:p>
            <a:fld id="{3F53F9AE-63D0-44D2-AE78-49DBFC534D12}" type="slidenum">
              <a:rPr lang="en-IN" smtClean="0">
                <a:solidFill>
                  <a:schemeClr val="tx1"/>
                </a:solidFill>
              </a:rPr>
              <a:t>12</a:t>
            </a:fld>
            <a:endParaRPr lang="en-IN" dirty="0">
              <a:solidFill>
                <a:schemeClr val="tx1"/>
              </a:solidFill>
            </a:endParaRPr>
          </a:p>
        </p:txBody>
      </p:sp>
    </p:spTree>
    <p:extLst>
      <p:ext uri="{BB962C8B-B14F-4D97-AF65-F5344CB8AC3E}">
        <p14:creationId xmlns:p14="http://schemas.microsoft.com/office/powerpoint/2010/main" val="261829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71DE-065E-4698-8AFC-CBF88D2567F8}"/>
              </a:ext>
            </a:extLst>
          </p:cNvPr>
          <p:cNvSpPr>
            <a:spLocks noGrp="1"/>
          </p:cNvSpPr>
          <p:nvPr>
            <p:ph type="title"/>
          </p:nvPr>
        </p:nvSpPr>
        <p:spPr>
          <a:xfrm>
            <a:off x="646111" y="286575"/>
            <a:ext cx="9404723" cy="1400530"/>
          </a:xfrm>
        </p:spPr>
        <p:txBody>
          <a:bodyPr/>
          <a:lstStyle/>
          <a:p>
            <a:r>
              <a:rPr lang="en-US" sz="2400" b="1" dirty="0"/>
              <a:t>A LQR Neural Network Control Approach for Fast Stabilizing Rotary Inverted Pendulums</a:t>
            </a:r>
            <a:br>
              <a:rPr lang="en-US" sz="2400" b="1" dirty="0"/>
            </a:br>
            <a:r>
              <a:rPr lang="en-IN" sz="1600" dirty="0"/>
              <a:t>H. V. Nghi et , Huynh Vinh Nghi, </a:t>
            </a:r>
            <a:r>
              <a:rPr lang="en-IN" sz="1600" dirty="0" err="1"/>
              <a:t>Dinh</a:t>
            </a:r>
            <a:r>
              <a:rPr lang="en-IN" sz="1600" dirty="0"/>
              <a:t> Phuoc </a:t>
            </a:r>
            <a:r>
              <a:rPr lang="en-IN" sz="1600" dirty="0" err="1"/>
              <a:t>Nhien</a:t>
            </a:r>
            <a:r>
              <a:rPr lang="en-IN" sz="1600" dirty="0"/>
              <a:t>, Dang Xuan Ba, "A LQR-based Neural-network Controller for Fast Stabilizing Rotary Inverted Pendulum," International Conference on System Science and Engineering (ICSSE), pp.19-22, 2021.[3]</a:t>
            </a:r>
            <a:br>
              <a:rPr lang="en-IN" sz="1600" dirty="0"/>
            </a:br>
            <a:endParaRPr lang="en-IN" sz="1600" dirty="0"/>
          </a:p>
        </p:txBody>
      </p:sp>
      <p:sp>
        <p:nvSpPr>
          <p:cNvPr id="3" name="Content Placeholder 2">
            <a:extLst>
              <a:ext uri="{FF2B5EF4-FFF2-40B4-BE49-F238E27FC236}">
                <a16:creationId xmlns:a16="http://schemas.microsoft.com/office/drawing/2014/main" id="{CCD1149C-3693-4B26-B173-953C8648E9ED}"/>
              </a:ext>
            </a:extLst>
          </p:cNvPr>
          <p:cNvSpPr>
            <a:spLocks noGrp="1"/>
          </p:cNvSpPr>
          <p:nvPr>
            <p:ph idx="1"/>
          </p:nvPr>
        </p:nvSpPr>
        <p:spPr>
          <a:xfrm>
            <a:off x="1104293" y="1877116"/>
            <a:ext cx="8946541" cy="4195481"/>
          </a:xfrm>
        </p:spPr>
        <p:txBody>
          <a:bodyPr>
            <a:normAutofit/>
          </a:bodyPr>
          <a:lstStyle/>
          <a:p>
            <a:pPr algn="just"/>
            <a:r>
              <a:rPr lang="en-US" sz="1600" dirty="0"/>
              <a:t>The intelligent control signal is generated by a two-layer neural network that could support the fast stabilization process and, on the other hand, quickly release the control resource to the linear quadratic regulator (LQR) once the system approaches the expected position. </a:t>
            </a:r>
          </a:p>
          <a:p>
            <a:pPr algn="just"/>
            <a:r>
              <a:rPr lang="en-US" sz="1600" dirty="0"/>
              <a:t>Effectiveness and feasibility of the proposed control technique were carefully investigated by comparative simulation and real-time experiments. </a:t>
            </a:r>
            <a:endParaRPr lang="en-IN" sz="1600" dirty="0"/>
          </a:p>
        </p:txBody>
      </p:sp>
      <p:pic>
        <p:nvPicPr>
          <p:cNvPr id="6" name="Picture 5">
            <a:extLst>
              <a:ext uri="{FF2B5EF4-FFF2-40B4-BE49-F238E27FC236}">
                <a16:creationId xmlns:a16="http://schemas.microsoft.com/office/drawing/2014/main" id="{7D22CB1C-026A-4940-989A-76BAD5E88C4A}"/>
              </a:ext>
            </a:extLst>
          </p:cNvPr>
          <p:cNvPicPr>
            <a:picLocks noChangeAspect="1"/>
          </p:cNvPicPr>
          <p:nvPr/>
        </p:nvPicPr>
        <p:blipFill rotWithShape="1">
          <a:blip r:embed="rId3"/>
          <a:srcRect l="23217" t="18203" r="50000" b="43188"/>
          <a:stretch/>
        </p:blipFill>
        <p:spPr>
          <a:xfrm>
            <a:off x="1475354" y="3586065"/>
            <a:ext cx="4352015" cy="2647785"/>
          </a:xfrm>
          <a:prstGeom prst="rect">
            <a:avLst/>
          </a:prstGeom>
        </p:spPr>
      </p:pic>
      <p:pic>
        <p:nvPicPr>
          <p:cNvPr id="9" name="Picture 8">
            <a:extLst>
              <a:ext uri="{FF2B5EF4-FFF2-40B4-BE49-F238E27FC236}">
                <a16:creationId xmlns:a16="http://schemas.microsoft.com/office/drawing/2014/main" id="{5A5C4530-7440-4EC6-84F6-588675F0E511}"/>
              </a:ext>
            </a:extLst>
          </p:cNvPr>
          <p:cNvPicPr>
            <a:picLocks noChangeAspect="1"/>
          </p:cNvPicPr>
          <p:nvPr/>
        </p:nvPicPr>
        <p:blipFill rotWithShape="1">
          <a:blip r:embed="rId4"/>
          <a:srcRect l="18392" t="30261" r="55520" b="26145"/>
          <a:stretch/>
        </p:blipFill>
        <p:spPr>
          <a:xfrm>
            <a:off x="6364631" y="3567872"/>
            <a:ext cx="4352015" cy="2647786"/>
          </a:xfrm>
          <a:prstGeom prst="rect">
            <a:avLst/>
          </a:prstGeom>
        </p:spPr>
      </p:pic>
      <p:sp>
        <p:nvSpPr>
          <p:cNvPr id="10" name="TextBox 9">
            <a:extLst>
              <a:ext uri="{FF2B5EF4-FFF2-40B4-BE49-F238E27FC236}">
                <a16:creationId xmlns:a16="http://schemas.microsoft.com/office/drawing/2014/main" id="{489A6F82-FA72-4792-8852-0D2357A9FF4E}"/>
              </a:ext>
            </a:extLst>
          </p:cNvPr>
          <p:cNvSpPr txBox="1"/>
          <p:nvPr/>
        </p:nvSpPr>
        <p:spPr>
          <a:xfrm>
            <a:off x="1475354" y="6299458"/>
            <a:ext cx="4352015" cy="369332"/>
          </a:xfrm>
          <a:prstGeom prst="rect">
            <a:avLst/>
          </a:prstGeom>
          <a:noFill/>
        </p:spPr>
        <p:txBody>
          <a:bodyPr wrap="square" rtlCol="0">
            <a:spAutoFit/>
          </a:bodyPr>
          <a:lstStyle/>
          <a:p>
            <a:pPr algn="ctr"/>
            <a:r>
              <a:rPr lang="en-IN" dirty="0"/>
              <a:t>RBF Network</a:t>
            </a:r>
          </a:p>
        </p:txBody>
      </p:sp>
      <p:sp>
        <p:nvSpPr>
          <p:cNvPr id="11" name="TextBox 10">
            <a:extLst>
              <a:ext uri="{FF2B5EF4-FFF2-40B4-BE49-F238E27FC236}">
                <a16:creationId xmlns:a16="http://schemas.microsoft.com/office/drawing/2014/main" id="{C98EB0A3-B337-4934-9056-05D2F31178C8}"/>
              </a:ext>
            </a:extLst>
          </p:cNvPr>
          <p:cNvSpPr txBox="1"/>
          <p:nvPr/>
        </p:nvSpPr>
        <p:spPr>
          <a:xfrm flipH="1">
            <a:off x="6364630" y="6262608"/>
            <a:ext cx="4352016" cy="369332"/>
          </a:xfrm>
          <a:prstGeom prst="rect">
            <a:avLst/>
          </a:prstGeom>
          <a:noFill/>
        </p:spPr>
        <p:txBody>
          <a:bodyPr wrap="square" rtlCol="0">
            <a:spAutoFit/>
          </a:bodyPr>
          <a:lstStyle/>
          <a:p>
            <a:pPr algn="ctr"/>
            <a:r>
              <a:rPr lang="en-IN" dirty="0"/>
              <a:t> Control System</a:t>
            </a:r>
          </a:p>
        </p:txBody>
      </p:sp>
      <p:sp>
        <p:nvSpPr>
          <p:cNvPr id="4" name="Slide Number Placeholder 3">
            <a:extLst>
              <a:ext uri="{FF2B5EF4-FFF2-40B4-BE49-F238E27FC236}">
                <a16:creationId xmlns:a16="http://schemas.microsoft.com/office/drawing/2014/main" id="{4F15B766-0336-4E3E-87E9-E185D4DA39C1}"/>
              </a:ext>
            </a:extLst>
          </p:cNvPr>
          <p:cNvSpPr>
            <a:spLocks noGrp="1"/>
          </p:cNvSpPr>
          <p:nvPr>
            <p:ph type="sldNum" sz="quarter" idx="12"/>
          </p:nvPr>
        </p:nvSpPr>
        <p:spPr/>
        <p:txBody>
          <a:bodyPr/>
          <a:lstStyle/>
          <a:p>
            <a:fld id="{3F53F9AE-63D0-44D2-AE78-49DBFC534D12}" type="slidenum">
              <a:rPr lang="en-IN" smtClean="0">
                <a:solidFill>
                  <a:schemeClr val="tx1"/>
                </a:solidFill>
              </a:rPr>
              <a:t>13</a:t>
            </a:fld>
            <a:endParaRPr lang="en-IN" dirty="0">
              <a:solidFill>
                <a:schemeClr val="tx1"/>
              </a:solidFill>
            </a:endParaRPr>
          </a:p>
        </p:txBody>
      </p:sp>
    </p:spTree>
    <p:extLst>
      <p:ext uri="{BB962C8B-B14F-4D97-AF65-F5344CB8AC3E}">
        <p14:creationId xmlns:p14="http://schemas.microsoft.com/office/powerpoint/2010/main" val="2000513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7C20-915F-4532-B242-68B470F26556}"/>
              </a:ext>
            </a:extLst>
          </p:cNvPr>
          <p:cNvSpPr>
            <a:spLocks noGrp="1"/>
          </p:cNvSpPr>
          <p:nvPr>
            <p:ph type="title"/>
          </p:nvPr>
        </p:nvSpPr>
        <p:spPr>
          <a:xfrm>
            <a:off x="645130" y="126714"/>
            <a:ext cx="9404723" cy="1400530"/>
          </a:xfrm>
        </p:spPr>
        <p:txBody>
          <a:bodyPr/>
          <a:lstStyle/>
          <a:p>
            <a:r>
              <a:rPr lang="en-IN" sz="2000" b="1" dirty="0"/>
              <a:t>Implementation of a Perceptual Controller for an Inverted</a:t>
            </a:r>
            <a:br>
              <a:rPr lang="en-IN" sz="2000" b="1" dirty="0"/>
            </a:br>
            <a:r>
              <a:rPr lang="en-IN" sz="1600" b="1" dirty="0"/>
              <a:t>Pendulum Robot</a:t>
            </a:r>
            <a:br>
              <a:rPr lang="en-IN" sz="1600" b="1" dirty="0"/>
            </a:br>
            <a:r>
              <a:rPr lang="en-IN" sz="1600" dirty="0"/>
              <a:t>Johnson, T., Zhou, S., Cheah, W. et al., “Implementation of a Perceptual Controller for an Inverted Pendulum Robot”, Journal of  Intelligent &amp; Robotic Systems ,Vol.99, pp.683–692, 2020.[4]</a:t>
            </a:r>
            <a:br>
              <a:rPr lang="en-IN" sz="2000" dirty="0"/>
            </a:br>
            <a:endParaRPr lang="en-IN" sz="2000" dirty="0"/>
          </a:p>
        </p:txBody>
      </p:sp>
      <p:sp>
        <p:nvSpPr>
          <p:cNvPr id="3" name="Content Placeholder 2">
            <a:extLst>
              <a:ext uri="{FF2B5EF4-FFF2-40B4-BE49-F238E27FC236}">
                <a16:creationId xmlns:a16="http://schemas.microsoft.com/office/drawing/2014/main" id="{B32FF0A6-0EB7-405C-A765-800A65B4FDE4}"/>
              </a:ext>
            </a:extLst>
          </p:cNvPr>
          <p:cNvSpPr>
            <a:spLocks noGrp="1"/>
          </p:cNvSpPr>
          <p:nvPr>
            <p:ph idx="1"/>
          </p:nvPr>
        </p:nvSpPr>
        <p:spPr>
          <a:xfrm>
            <a:off x="1103310" y="1527244"/>
            <a:ext cx="8946541" cy="4195481"/>
          </a:xfrm>
        </p:spPr>
        <p:txBody>
          <a:bodyPr/>
          <a:lstStyle/>
          <a:p>
            <a:pPr algn="just"/>
            <a:r>
              <a:rPr lang="en-US" sz="1500" dirty="0"/>
              <a:t>This paper presents the first direct comparison of a</a:t>
            </a:r>
            <a:r>
              <a:rPr lang="en-US" sz="1500" b="1" dirty="0"/>
              <a:t> Perception Control Theory(PCT</a:t>
            </a:r>
            <a:r>
              <a:rPr lang="en-US" sz="1500" dirty="0"/>
              <a:t>) controller for a mobile robot with a classical control method </a:t>
            </a:r>
            <a:r>
              <a:rPr lang="en-US" sz="1500" b="1" dirty="0"/>
              <a:t>LQR.</a:t>
            </a:r>
          </a:p>
          <a:p>
            <a:pPr algn="just"/>
            <a:r>
              <a:rPr lang="en-US" sz="1500" dirty="0"/>
              <a:t>PCT was developed by a medical physicist, William Powers, in the 1950s, it provides a functional architecture of behavior based on the principle that ‘</a:t>
            </a:r>
            <a:r>
              <a:rPr lang="en-US" sz="1500" b="1" dirty="0"/>
              <a:t>behavior is the control of perception</a:t>
            </a:r>
            <a:r>
              <a:rPr lang="en-US" sz="1500" dirty="0"/>
              <a:t>’.</a:t>
            </a:r>
          </a:p>
          <a:p>
            <a:pPr algn="just"/>
            <a:r>
              <a:rPr lang="en-US" sz="1500" dirty="0"/>
              <a:t>Control in living systems can be thought of as a process of continually adapting behavior so that perceptions remain consistent with the internal system purpose.</a:t>
            </a:r>
          </a:p>
          <a:p>
            <a:pPr algn="just"/>
            <a:r>
              <a:rPr lang="en-US" sz="1500" dirty="0"/>
              <a:t>LQR achieves a compromise between error penalization and control effort by </a:t>
            </a:r>
            <a:r>
              <a:rPr lang="en-US" sz="1500" dirty="0" err="1"/>
              <a:t>minimising</a:t>
            </a:r>
            <a:r>
              <a:rPr lang="en-US" sz="1500" dirty="0"/>
              <a:t> the quadratic cost function.</a:t>
            </a:r>
          </a:p>
          <a:p>
            <a:endParaRPr lang="en-IN" dirty="0"/>
          </a:p>
        </p:txBody>
      </p:sp>
      <p:pic>
        <p:nvPicPr>
          <p:cNvPr id="7" name="Picture 6">
            <a:extLst>
              <a:ext uri="{FF2B5EF4-FFF2-40B4-BE49-F238E27FC236}">
                <a16:creationId xmlns:a16="http://schemas.microsoft.com/office/drawing/2014/main" id="{BE4C7279-4573-4098-A064-4B84C129DD00}"/>
              </a:ext>
            </a:extLst>
          </p:cNvPr>
          <p:cNvPicPr>
            <a:picLocks noChangeAspect="1"/>
          </p:cNvPicPr>
          <p:nvPr/>
        </p:nvPicPr>
        <p:blipFill rotWithShape="1">
          <a:blip r:embed="rId3"/>
          <a:srcRect l="6869" t="2796" r="2141" b="16775"/>
          <a:stretch/>
        </p:blipFill>
        <p:spPr>
          <a:xfrm>
            <a:off x="3226208" y="4256680"/>
            <a:ext cx="5739581" cy="2231988"/>
          </a:xfrm>
          <a:prstGeom prst="rect">
            <a:avLst/>
          </a:prstGeom>
        </p:spPr>
      </p:pic>
      <p:sp>
        <p:nvSpPr>
          <p:cNvPr id="8" name="TextBox 7">
            <a:extLst>
              <a:ext uri="{FF2B5EF4-FFF2-40B4-BE49-F238E27FC236}">
                <a16:creationId xmlns:a16="http://schemas.microsoft.com/office/drawing/2014/main" id="{9B67B584-DC39-4FD5-8744-D8B751D53E96}"/>
              </a:ext>
            </a:extLst>
          </p:cNvPr>
          <p:cNvSpPr txBox="1"/>
          <p:nvPr/>
        </p:nvSpPr>
        <p:spPr>
          <a:xfrm>
            <a:off x="3802048" y="6488668"/>
            <a:ext cx="4587902" cy="369332"/>
          </a:xfrm>
          <a:prstGeom prst="rect">
            <a:avLst/>
          </a:prstGeom>
          <a:noFill/>
        </p:spPr>
        <p:txBody>
          <a:bodyPr wrap="square" rtlCol="0">
            <a:spAutoFit/>
          </a:bodyPr>
          <a:lstStyle/>
          <a:p>
            <a:pPr algn="ctr"/>
            <a:r>
              <a:rPr lang="en-IN" dirty="0"/>
              <a:t>PCT Controller</a:t>
            </a:r>
          </a:p>
        </p:txBody>
      </p:sp>
      <p:sp>
        <p:nvSpPr>
          <p:cNvPr id="4" name="Slide Number Placeholder 3">
            <a:extLst>
              <a:ext uri="{FF2B5EF4-FFF2-40B4-BE49-F238E27FC236}">
                <a16:creationId xmlns:a16="http://schemas.microsoft.com/office/drawing/2014/main" id="{5917977B-6178-4C78-B6D4-8AFBF3AE03F4}"/>
              </a:ext>
            </a:extLst>
          </p:cNvPr>
          <p:cNvSpPr>
            <a:spLocks noGrp="1"/>
          </p:cNvSpPr>
          <p:nvPr>
            <p:ph type="sldNum" sz="quarter" idx="12"/>
          </p:nvPr>
        </p:nvSpPr>
        <p:spPr/>
        <p:txBody>
          <a:bodyPr/>
          <a:lstStyle/>
          <a:p>
            <a:fld id="{3F53F9AE-63D0-44D2-AE78-49DBFC534D12}" type="slidenum">
              <a:rPr lang="en-IN" smtClean="0">
                <a:solidFill>
                  <a:schemeClr val="tx1"/>
                </a:solidFill>
              </a:rPr>
              <a:t>14</a:t>
            </a:fld>
            <a:endParaRPr lang="en-IN" dirty="0">
              <a:solidFill>
                <a:schemeClr val="tx1"/>
              </a:solidFill>
            </a:endParaRPr>
          </a:p>
        </p:txBody>
      </p:sp>
    </p:spTree>
    <p:extLst>
      <p:ext uri="{BB962C8B-B14F-4D97-AF65-F5344CB8AC3E}">
        <p14:creationId xmlns:p14="http://schemas.microsoft.com/office/powerpoint/2010/main" val="247354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3996-8988-4CA0-B2D6-595FE08876C7}"/>
              </a:ext>
            </a:extLst>
          </p:cNvPr>
          <p:cNvSpPr>
            <a:spLocks noGrp="1"/>
          </p:cNvSpPr>
          <p:nvPr>
            <p:ph type="title"/>
          </p:nvPr>
        </p:nvSpPr>
        <p:spPr>
          <a:xfrm>
            <a:off x="646111" y="452718"/>
            <a:ext cx="9404723" cy="2020138"/>
          </a:xfrm>
        </p:spPr>
        <p:txBody>
          <a:bodyPr/>
          <a:lstStyle/>
          <a:p>
            <a:r>
              <a:rPr lang="en-IN" sz="2400" b="1" dirty="0"/>
              <a:t>Reinforcement Learning-based Control of Nonlinear Systems using Lyapunov Stability Concept and Fuzzy Reward Scheme </a:t>
            </a:r>
            <a:br>
              <a:rPr lang="en-IN" sz="2400" b="1" dirty="0"/>
            </a:br>
            <a:r>
              <a:rPr lang="en-IN" sz="1600" dirty="0"/>
              <a:t>M. Chen, H. K. Lam, Q. Shi and B. Xiao, "Reinforcement Learning-Based Control of Nonlinear Systems Using Lyapunov Stability Concept and Fuzzy Reward Scheme”, IEEE Transactions on Circuits and Systems II: Express Briefs, Vol. 67, no. 10, pp. 2059-2063, Oct. 2020.[5]</a:t>
            </a:r>
            <a:br>
              <a:rPr lang="en-IN" sz="1600" dirty="0"/>
            </a:br>
            <a:br>
              <a:rPr lang="en-IN" sz="1600" dirty="0"/>
            </a:br>
            <a:endParaRPr lang="en-IN" sz="1600" dirty="0"/>
          </a:p>
        </p:txBody>
      </p:sp>
      <p:sp>
        <p:nvSpPr>
          <p:cNvPr id="3" name="Content Placeholder 2">
            <a:extLst>
              <a:ext uri="{FF2B5EF4-FFF2-40B4-BE49-F238E27FC236}">
                <a16:creationId xmlns:a16="http://schemas.microsoft.com/office/drawing/2014/main" id="{12F62406-9C67-437E-AB27-1BA4DB1FFC7A}"/>
              </a:ext>
            </a:extLst>
          </p:cNvPr>
          <p:cNvSpPr>
            <a:spLocks noGrp="1"/>
          </p:cNvSpPr>
          <p:nvPr>
            <p:ph idx="1"/>
          </p:nvPr>
        </p:nvSpPr>
        <p:spPr>
          <a:xfrm>
            <a:off x="1104293" y="2287404"/>
            <a:ext cx="8946541" cy="4195481"/>
          </a:xfrm>
        </p:spPr>
        <p:txBody>
          <a:bodyPr>
            <a:normAutofit/>
          </a:bodyPr>
          <a:lstStyle/>
          <a:p>
            <a:pPr algn="just"/>
            <a:r>
              <a:rPr lang="en-US" sz="1600" dirty="0"/>
              <a:t>This paper proposes a Lyapunov-fuzzy reward system to further promote the learning efficiency for nonlinear systems. </a:t>
            </a:r>
          </a:p>
          <a:p>
            <a:pPr algn="just"/>
            <a:r>
              <a:rPr lang="en-US" sz="1600" dirty="0"/>
              <a:t>The proposed control approach absorbs the </a:t>
            </a:r>
            <a:r>
              <a:rPr lang="en-US" sz="1600" b="1" dirty="0"/>
              <a:t>Lyapunov stability </a:t>
            </a:r>
            <a:r>
              <a:rPr lang="en-US" sz="1600" dirty="0"/>
              <a:t>concept into the design of the Lyapunov reward system and a particular </a:t>
            </a:r>
            <a:r>
              <a:rPr lang="en-US" sz="1600" b="1" dirty="0"/>
              <a:t>fuzzy</a:t>
            </a:r>
            <a:r>
              <a:rPr lang="en-US" sz="1600" dirty="0"/>
              <a:t> reward system is set up using the knowledge of the cart-pole inverted pendulum and fuzzy inference system (FIS). The merits of the proposed approach are validated by simulation examples.</a:t>
            </a:r>
          </a:p>
          <a:p>
            <a:pPr algn="just"/>
            <a:r>
              <a:rPr lang="en-US" sz="1600" dirty="0"/>
              <a:t>Key idea is to choose a Lyapunov candidate function that should be positive definite. The control action should be selected so as to make the first derivative of the Lyapunov function negative definite.</a:t>
            </a:r>
          </a:p>
          <a:p>
            <a:endParaRPr lang="en-US" dirty="0"/>
          </a:p>
        </p:txBody>
      </p:sp>
      <p:pic>
        <p:nvPicPr>
          <p:cNvPr id="6" name="Picture 5">
            <a:extLst>
              <a:ext uri="{FF2B5EF4-FFF2-40B4-BE49-F238E27FC236}">
                <a16:creationId xmlns:a16="http://schemas.microsoft.com/office/drawing/2014/main" id="{EDC95F21-F7F3-4984-A900-8353385F2EB0}"/>
              </a:ext>
            </a:extLst>
          </p:cNvPr>
          <p:cNvPicPr>
            <a:picLocks noChangeAspect="1"/>
          </p:cNvPicPr>
          <p:nvPr/>
        </p:nvPicPr>
        <p:blipFill rotWithShape="1">
          <a:blip r:embed="rId2"/>
          <a:srcRect l="25696" t="63999" r="61522" b="31015"/>
          <a:stretch/>
        </p:blipFill>
        <p:spPr>
          <a:xfrm>
            <a:off x="3926011" y="5002363"/>
            <a:ext cx="3303104" cy="492903"/>
          </a:xfrm>
          <a:prstGeom prst="rect">
            <a:avLst/>
          </a:prstGeom>
        </p:spPr>
      </p:pic>
      <p:sp>
        <p:nvSpPr>
          <p:cNvPr id="4" name="Slide Number Placeholder 3">
            <a:extLst>
              <a:ext uri="{FF2B5EF4-FFF2-40B4-BE49-F238E27FC236}">
                <a16:creationId xmlns:a16="http://schemas.microsoft.com/office/drawing/2014/main" id="{72F563F7-BAA8-4421-9C26-DED19248494C}"/>
              </a:ext>
            </a:extLst>
          </p:cNvPr>
          <p:cNvSpPr>
            <a:spLocks noGrp="1"/>
          </p:cNvSpPr>
          <p:nvPr>
            <p:ph type="sldNum" sz="quarter" idx="12"/>
          </p:nvPr>
        </p:nvSpPr>
        <p:spPr/>
        <p:txBody>
          <a:bodyPr/>
          <a:lstStyle/>
          <a:p>
            <a:fld id="{3F53F9AE-63D0-44D2-AE78-49DBFC534D12}" type="slidenum">
              <a:rPr lang="en-IN" smtClean="0">
                <a:solidFill>
                  <a:schemeClr val="tx1"/>
                </a:solidFill>
              </a:rPr>
              <a:t>15</a:t>
            </a:fld>
            <a:endParaRPr lang="en-IN" dirty="0">
              <a:solidFill>
                <a:schemeClr val="tx1"/>
              </a:solidFill>
            </a:endParaRPr>
          </a:p>
        </p:txBody>
      </p:sp>
    </p:spTree>
    <p:extLst>
      <p:ext uri="{BB962C8B-B14F-4D97-AF65-F5344CB8AC3E}">
        <p14:creationId xmlns:p14="http://schemas.microsoft.com/office/powerpoint/2010/main" val="1612445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D6096-A10B-429B-A9B6-9B51DAB4B4CC}"/>
              </a:ext>
            </a:extLst>
          </p:cNvPr>
          <p:cNvSpPr>
            <a:spLocks noGrp="1"/>
          </p:cNvSpPr>
          <p:nvPr>
            <p:ph type="title"/>
          </p:nvPr>
        </p:nvSpPr>
        <p:spPr>
          <a:xfrm>
            <a:off x="645130" y="363151"/>
            <a:ext cx="9404723" cy="1400530"/>
          </a:xfrm>
        </p:spPr>
        <p:txBody>
          <a:bodyPr/>
          <a:lstStyle/>
          <a:p>
            <a:r>
              <a:rPr lang="en-IN" sz="2400" b="1" dirty="0"/>
              <a:t>Genetic Algorithm‑Optimized Fuzzy Lyapunov Reinforcement </a:t>
            </a:r>
            <a:br>
              <a:rPr lang="en-IN" sz="2400" b="1" dirty="0"/>
            </a:br>
            <a:r>
              <a:rPr lang="en-IN" sz="2400" b="1" dirty="0"/>
              <a:t>Learning for Nonlinear Systems</a:t>
            </a:r>
            <a:br>
              <a:rPr lang="en-IN" sz="2400" b="1" dirty="0"/>
            </a:br>
            <a:r>
              <a:rPr lang="en-IN" sz="1600" dirty="0"/>
              <a:t>Amit </a:t>
            </a:r>
            <a:r>
              <a:rPr lang="en-IN" sz="1600" dirty="0" err="1"/>
              <a:t>Kukker</a:t>
            </a:r>
            <a:r>
              <a:rPr lang="en-IN" sz="1600" dirty="0"/>
              <a:t>, Rajneesh Sharma, “Genetic Algorithm-Optimized Fuzzy Lyapunov Reinforcement Learning for Nonlinear Systems”, </a:t>
            </a:r>
            <a:r>
              <a:rPr lang="en-US" sz="1600" dirty="0"/>
              <a:t>Arabian Journal for Science and Engineering, Springer, Issue.3, 2020.[6]</a:t>
            </a:r>
            <a:br>
              <a:rPr lang="en-IN" sz="1600" dirty="0"/>
            </a:br>
            <a:endParaRPr lang="en-IN" sz="1600" dirty="0"/>
          </a:p>
        </p:txBody>
      </p:sp>
      <p:sp>
        <p:nvSpPr>
          <p:cNvPr id="3" name="Content Placeholder 2">
            <a:extLst>
              <a:ext uri="{FF2B5EF4-FFF2-40B4-BE49-F238E27FC236}">
                <a16:creationId xmlns:a16="http://schemas.microsoft.com/office/drawing/2014/main" id="{4242B5E0-0271-4005-A150-7107CA70F1CA}"/>
              </a:ext>
            </a:extLst>
          </p:cNvPr>
          <p:cNvSpPr>
            <a:spLocks noGrp="1"/>
          </p:cNvSpPr>
          <p:nvPr>
            <p:ph idx="1"/>
          </p:nvPr>
        </p:nvSpPr>
        <p:spPr/>
        <p:txBody>
          <a:bodyPr>
            <a:normAutofit/>
          </a:bodyPr>
          <a:lstStyle/>
          <a:p>
            <a:pPr algn="just"/>
            <a:r>
              <a:rPr lang="en-US" sz="1600" dirty="0"/>
              <a:t>This paper aims to introduce nonlinear optimization in the </a:t>
            </a:r>
            <a:r>
              <a:rPr lang="en-US" sz="1600" b="1" dirty="0"/>
              <a:t>fuzzy reinforcement learning (RL) approach through genetic algorithm (GA)-based minimization</a:t>
            </a:r>
            <a:r>
              <a:rPr lang="en-US" sz="1600" dirty="0"/>
              <a:t>. In conventional fuzzy RL, an agent attempts to find most optimal action at each stage by choosing an action having the lowest Q value or the greedy action. </a:t>
            </a:r>
          </a:p>
          <a:p>
            <a:pPr algn="just"/>
            <a:r>
              <a:rPr lang="en-US" sz="1600" b="1" dirty="0"/>
              <a:t>Genetic algorithm is used for finding optimal action value</a:t>
            </a:r>
            <a:r>
              <a:rPr lang="en-US" sz="1600" dirty="0"/>
              <a:t> in each iteration of the algorithm rather than plain algebraic minimum. For guaranteed stability of the designed controller, we use Lyapunov theory-based fuzzy RL control with GA optimizer. </a:t>
            </a:r>
          </a:p>
          <a:p>
            <a:pPr algn="just"/>
            <a:r>
              <a:rPr lang="en-US" sz="1600" dirty="0"/>
              <a:t>Comparative evaluation of controller shows that proposed GA-optimized fuzzy Lyapunov RL controller is able to achieve a high success rate with stable and superior tracking performance.</a:t>
            </a:r>
            <a:endParaRPr lang="en-IN" sz="1600" dirty="0"/>
          </a:p>
        </p:txBody>
      </p:sp>
      <p:sp>
        <p:nvSpPr>
          <p:cNvPr id="4" name="Slide Number Placeholder 3">
            <a:extLst>
              <a:ext uri="{FF2B5EF4-FFF2-40B4-BE49-F238E27FC236}">
                <a16:creationId xmlns:a16="http://schemas.microsoft.com/office/drawing/2014/main" id="{A3971278-2472-4E50-BDC2-347819876EAF}"/>
              </a:ext>
            </a:extLst>
          </p:cNvPr>
          <p:cNvSpPr>
            <a:spLocks noGrp="1"/>
          </p:cNvSpPr>
          <p:nvPr>
            <p:ph type="sldNum" sz="quarter" idx="12"/>
          </p:nvPr>
        </p:nvSpPr>
        <p:spPr/>
        <p:txBody>
          <a:bodyPr/>
          <a:lstStyle/>
          <a:p>
            <a:fld id="{3F53F9AE-63D0-44D2-AE78-49DBFC534D12}" type="slidenum">
              <a:rPr lang="en-IN" smtClean="0">
                <a:solidFill>
                  <a:schemeClr val="tx1"/>
                </a:solidFill>
              </a:rPr>
              <a:t>16</a:t>
            </a:fld>
            <a:endParaRPr lang="en-IN" dirty="0">
              <a:solidFill>
                <a:schemeClr val="tx1"/>
              </a:solidFill>
            </a:endParaRPr>
          </a:p>
        </p:txBody>
      </p:sp>
    </p:spTree>
    <p:extLst>
      <p:ext uri="{BB962C8B-B14F-4D97-AF65-F5344CB8AC3E}">
        <p14:creationId xmlns:p14="http://schemas.microsoft.com/office/powerpoint/2010/main" val="3189316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107E-3C6F-492A-ADD4-C6577F952F8B}"/>
              </a:ext>
            </a:extLst>
          </p:cNvPr>
          <p:cNvSpPr>
            <a:spLocks noGrp="1"/>
          </p:cNvSpPr>
          <p:nvPr>
            <p:ph type="title"/>
          </p:nvPr>
        </p:nvSpPr>
        <p:spPr>
          <a:xfrm>
            <a:off x="646111" y="286628"/>
            <a:ext cx="9404723" cy="1400530"/>
          </a:xfrm>
        </p:spPr>
        <p:txBody>
          <a:bodyPr/>
          <a:lstStyle/>
          <a:p>
            <a:r>
              <a:rPr lang="en-IN" sz="2400" b="1" dirty="0" err="1"/>
              <a:t>OpenAI</a:t>
            </a:r>
            <a:r>
              <a:rPr lang="en-IN" sz="2400" b="1" dirty="0"/>
              <a:t> Gym </a:t>
            </a:r>
            <a:br>
              <a:rPr lang="en-IN" sz="2400" b="1" dirty="0"/>
            </a:br>
            <a:r>
              <a:rPr lang="en-IN" sz="2400" b="1" dirty="0"/>
              <a:t>Greg Brockman, Vicki Cheung, Ludwig </a:t>
            </a:r>
            <a:r>
              <a:rPr lang="en-IN" sz="2400" b="1" dirty="0" err="1"/>
              <a:t>Pettersson</a:t>
            </a:r>
            <a:r>
              <a:rPr lang="en-IN" sz="2400" b="1" dirty="0"/>
              <a:t>, Jonas </a:t>
            </a:r>
            <a:r>
              <a:rPr lang="en-IN" sz="1600" dirty="0"/>
              <a:t>Brockman G., Cheung V., </a:t>
            </a:r>
            <a:r>
              <a:rPr lang="en-IN" sz="1600" dirty="0" err="1"/>
              <a:t>Pettersson</a:t>
            </a:r>
            <a:r>
              <a:rPr lang="en-IN" sz="1600" dirty="0"/>
              <a:t> L., Schneider J., Schulman J., Tang J., &amp; Zaremba, W, “</a:t>
            </a:r>
            <a:r>
              <a:rPr lang="en-IN" sz="1600" dirty="0" err="1"/>
              <a:t>Openai</a:t>
            </a:r>
            <a:r>
              <a:rPr lang="en-IN" sz="1600" dirty="0"/>
              <a:t> gym”, </a:t>
            </a:r>
            <a:r>
              <a:rPr lang="en-IN" sz="1600" dirty="0" err="1"/>
              <a:t>ArXiv</a:t>
            </a:r>
            <a:r>
              <a:rPr lang="en-IN" sz="1600" dirty="0"/>
              <a:t> Preprint, ArXiv:1606.01540, 2016.[7]</a:t>
            </a:r>
            <a:br>
              <a:rPr lang="en-IN" sz="1600" dirty="0"/>
            </a:br>
            <a:endParaRPr lang="en-IN" sz="1600" dirty="0"/>
          </a:p>
        </p:txBody>
      </p:sp>
      <p:sp>
        <p:nvSpPr>
          <p:cNvPr id="7" name="Content Placeholder 6">
            <a:extLst>
              <a:ext uri="{FF2B5EF4-FFF2-40B4-BE49-F238E27FC236}">
                <a16:creationId xmlns:a16="http://schemas.microsoft.com/office/drawing/2014/main" id="{90BE463B-8BF6-4479-B7C1-A9D8B4DA123B}"/>
              </a:ext>
            </a:extLst>
          </p:cNvPr>
          <p:cNvSpPr>
            <a:spLocks noGrp="1"/>
          </p:cNvSpPr>
          <p:nvPr>
            <p:ph idx="1"/>
          </p:nvPr>
        </p:nvSpPr>
        <p:spPr>
          <a:xfrm>
            <a:off x="1104293" y="1687158"/>
            <a:ext cx="8946541" cy="4195481"/>
          </a:xfrm>
        </p:spPr>
        <p:txBody>
          <a:bodyPr>
            <a:noAutofit/>
          </a:bodyPr>
          <a:lstStyle/>
          <a:p>
            <a:pPr marL="0" indent="0" algn="just">
              <a:buNone/>
            </a:pPr>
            <a:r>
              <a:rPr lang="en-US" sz="1500" dirty="0" err="1"/>
              <a:t>OpenAI</a:t>
            </a:r>
            <a:r>
              <a:rPr lang="en-US" sz="1500" dirty="0"/>
              <a:t> Gym is a toolkit for reinforcement learning research. It includes a growing collection of benchmark problems that expose a common interface, and a website where people can share their results and compare the performance of algorithms. This paper discusses the components of </a:t>
            </a:r>
            <a:r>
              <a:rPr lang="en-US" sz="1500" dirty="0" err="1"/>
              <a:t>OpenAI</a:t>
            </a:r>
            <a:r>
              <a:rPr lang="en-US" sz="1500" dirty="0"/>
              <a:t> Gym and the design decisions that went into the software. The following environments are included:</a:t>
            </a:r>
          </a:p>
          <a:p>
            <a:pPr algn="just"/>
            <a:r>
              <a:rPr lang="en-US" sz="1500" b="1" dirty="0"/>
              <a:t>Classic control and toy text</a:t>
            </a:r>
            <a:r>
              <a:rPr lang="en-US" sz="1500" dirty="0"/>
              <a:t>: small-scale tasks from the RL literature. </a:t>
            </a:r>
          </a:p>
          <a:p>
            <a:pPr algn="just"/>
            <a:r>
              <a:rPr lang="en-US" sz="1500" b="1" dirty="0"/>
              <a:t>Algorithmic</a:t>
            </a:r>
            <a:r>
              <a:rPr lang="en-US" sz="1500" dirty="0"/>
              <a:t>: perform computations such as adding multi-digit numbers and reversing sequences. Most of these tasks require memory, and their difficulty can be chosen by varying the sequence length. </a:t>
            </a:r>
          </a:p>
          <a:p>
            <a:pPr algn="just"/>
            <a:r>
              <a:rPr lang="en-US" sz="1500" b="1" dirty="0"/>
              <a:t>Atari:</a:t>
            </a:r>
            <a:r>
              <a:rPr lang="en-US" sz="1500" dirty="0"/>
              <a:t> classic Atari games, with screen images or RAM as input, using the Arcade Learning Environment.</a:t>
            </a:r>
          </a:p>
          <a:p>
            <a:pPr algn="just"/>
            <a:r>
              <a:rPr lang="en-US" sz="1500" b="1" dirty="0"/>
              <a:t>Board games</a:t>
            </a:r>
            <a:r>
              <a:rPr lang="en-US" sz="1500" dirty="0"/>
              <a:t>: currently, we have included the game of Go.</a:t>
            </a:r>
          </a:p>
          <a:p>
            <a:pPr algn="just"/>
            <a:r>
              <a:rPr lang="en-US" sz="1500" b="1" dirty="0"/>
              <a:t>2D and 3D robots: </a:t>
            </a:r>
            <a:r>
              <a:rPr lang="en-US" sz="1500" dirty="0"/>
              <a:t>control a robot in simulation. These tasks use the </a:t>
            </a:r>
            <a:r>
              <a:rPr lang="en-US" sz="1500" dirty="0" err="1"/>
              <a:t>MuJoCo</a:t>
            </a:r>
            <a:r>
              <a:rPr lang="en-US" sz="1500" dirty="0"/>
              <a:t> physics engine, which was designed for fast and accurate robot simulation.</a:t>
            </a:r>
            <a:endParaRPr lang="en-IN" sz="1500" dirty="0"/>
          </a:p>
        </p:txBody>
      </p:sp>
      <p:sp>
        <p:nvSpPr>
          <p:cNvPr id="3" name="Slide Number Placeholder 2">
            <a:extLst>
              <a:ext uri="{FF2B5EF4-FFF2-40B4-BE49-F238E27FC236}">
                <a16:creationId xmlns:a16="http://schemas.microsoft.com/office/drawing/2014/main" id="{E1EFAB5B-99A5-4E95-AC62-C2BE2A798445}"/>
              </a:ext>
            </a:extLst>
          </p:cNvPr>
          <p:cNvSpPr>
            <a:spLocks noGrp="1"/>
          </p:cNvSpPr>
          <p:nvPr>
            <p:ph type="sldNum" sz="quarter" idx="12"/>
          </p:nvPr>
        </p:nvSpPr>
        <p:spPr/>
        <p:txBody>
          <a:bodyPr/>
          <a:lstStyle/>
          <a:p>
            <a:fld id="{3F53F9AE-63D0-44D2-AE78-49DBFC534D12}" type="slidenum">
              <a:rPr lang="en-IN" smtClean="0">
                <a:solidFill>
                  <a:schemeClr val="tx1"/>
                </a:solidFill>
              </a:rPr>
              <a:t>17</a:t>
            </a:fld>
            <a:endParaRPr lang="en-IN" dirty="0">
              <a:solidFill>
                <a:schemeClr val="tx1"/>
              </a:solidFill>
            </a:endParaRPr>
          </a:p>
        </p:txBody>
      </p:sp>
    </p:spTree>
    <p:extLst>
      <p:ext uri="{BB962C8B-B14F-4D97-AF65-F5344CB8AC3E}">
        <p14:creationId xmlns:p14="http://schemas.microsoft.com/office/powerpoint/2010/main" val="2052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7C8B-9996-4AFE-8FBF-8D30C1448025}"/>
              </a:ext>
            </a:extLst>
          </p:cNvPr>
          <p:cNvSpPr>
            <a:spLocks noGrp="1"/>
          </p:cNvSpPr>
          <p:nvPr>
            <p:ph type="title"/>
          </p:nvPr>
        </p:nvSpPr>
        <p:spPr/>
        <p:txBody>
          <a:bodyPr/>
          <a:lstStyle/>
          <a:p>
            <a:endParaRPr lang="en-IN" dirty="0"/>
          </a:p>
        </p:txBody>
      </p:sp>
      <p:pic>
        <p:nvPicPr>
          <p:cNvPr id="4" name="Content Placeholder 4">
            <a:extLst>
              <a:ext uri="{FF2B5EF4-FFF2-40B4-BE49-F238E27FC236}">
                <a16:creationId xmlns:a16="http://schemas.microsoft.com/office/drawing/2014/main" id="{4181BCF8-112D-4350-88C3-50DD78393626}"/>
              </a:ext>
            </a:extLst>
          </p:cNvPr>
          <p:cNvPicPr>
            <a:picLocks noGrp="1" noChangeAspect="1"/>
          </p:cNvPicPr>
          <p:nvPr>
            <p:ph idx="1"/>
          </p:nvPr>
        </p:nvPicPr>
        <p:blipFill rotWithShape="1">
          <a:blip r:embed="rId2"/>
          <a:srcRect l="7960" t="15890" r="12518" b="22141"/>
          <a:stretch/>
        </p:blipFill>
        <p:spPr>
          <a:xfrm>
            <a:off x="749477" y="1250343"/>
            <a:ext cx="10453909" cy="4357314"/>
          </a:xfrm>
          <a:prstGeom prst="rect">
            <a:avLst/>
          </a:prstGeom>
        </p:spPr>
      </p:pic>
      <p:sp>
        <p:nvSpPr>
          <p:cNvPr id="6" name="TextBox 5">
            <a:extLst>
              <a:ext uri="{FF2B5EF4-FFF2-40B4-BE49-F238E27FC236}">
                <a16:creationId xmlns:a16="http://schemas.microsoft.com/office/drawing/2014/main" id="{27AC42A3-CDAF-422D-8643-3483225DAF69}"/>
              </a:ext>
            </a:extLst>
          </p:cNvPr>
          <p:cNvSpPr txBox="1"/>
          <p:nvPr/>
        </p:nvSpPr>
        <p:spPr>
          <a:xfrm>
            <a:off x="2985052" y="5750982"/>
            <a:ext cx="6094674" cy="369332"/>
          </a:xfrm>
          <a:prstGeom prst="rect">
            <a:avLst/>
          </a:prstGeom>
          <a:noFill/>
        </p:spPr>
        <p:txBody>
          <a:bodyPr wrap="square">
            <a:spAutoFit/>
          </a:bodyPr>
          <a:lstStyle/>
          <a:p>
            <a:pPr algn="ctr"/>
            <a:r>
              <a:rPr lang="en-IN" dirty="0"/>
              <a:t>Some Environments in </a:t>
            </a:r>
            <a:r>
              <a:rPr lang="en-IN" dirty="0" err="1"/>
              <a:t>OpenAI</a:t>
            </a:r>
            <a:r>
              <a:rPr lang="en-IN" dirty="0"/>
              <a:t> Gym</a:t>
            </a:r>
          </a:p>
        </p:txBody>
      </p:sp>
      <p:sp>
        <p:nvSpPr>
          <p:cNvPr id="3" name="Slide Number Placeholder 2">
            <a:extLst>
              <a:ext uri="{FF2B5EF4-FFF2-40B4-BE49-F238E27FC236}">
                <a16:creationId xmlns:a16="http://schemas.microsoft.com/office/drawing/2014/main" id="{592BB67F-AEEA-4DB8-AE65-12FCF73E9177}"/>
              </a:ext>
            </a:extLst>
          </p:cNvPr>
          <p:cNvSpPr>
            <a:spLocks noGrp="1"/>
          </p:cNvSpPr>
          <p:nvPr>
            <p:ph type="sldNum" sz="quarter" idx="12"/>
          </p:nvPr>
        </p:nvSpPr>
        <p:spPr/>
        <p:txBody>
          <a:bodyPr/>
          <a:lstStyle/>
          <a:p>
            <a:fld id="{3F53F9AE-63D0-44D2-AE78-49DBFC534D12}" type="slidenum">
              <a:rPr lang="en-IN" smtClean="0">
                <a:solidFill>
                  <a:schemeClr val="tx1"/>
                </a:solidFill>
              </a:rPr>
              <a:t>18</a:t>
            </a:fld>
            <a:endParaRPr lang="en-IN" dirty="0">
              <a:solidFill>
                <a:schemeClr val="tx1"/>
              </a:solidFill>
            </a:endParaRPr>
          </a:p>
        </p:txBody>
      </p:sp>
    </p:spTree>
    <p:extLst>
      <p:ext uri="{BB962C8B-B14F-4D97-AF65-F5344CB8AC3E}">
        <p14:creationId xmlns:p14="http://schemas.microsoft.com/office/powerpoint/2010/main" val="953769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2D80-45B1-46F2-94A5-8B980F0F0D0B}"/>
              </a:ext>
            </a:extLst>
          </p:cNvPr>
          <p:cNvSpPr>
            <a:spLocks noGrp="1"/>
          </p:cNvSpPr>
          <p:nvPr>
            <p:ph type="title"/>
          </p:nvPr>
        </p:nvSpPr>
        <p:spPr/>
        <p:txBody>
          <a:bodyPr/>
          <a:lstStyle/>
          <a:p>
            <a:r>
              <a:rPr lang="en-IN" sz="2400" b="1" dirty="0"/>
              <a:t>Anomalous RL Environments</a:t>
            </a:r>
            <a:br>
              <a:rPr lang="en-IN" sz="2400" b="1" dirty="0"/>
            </a:br>
            <a:r>
              <a:rPr lang="en-IN" sz="1600" dirty="0"/>
              <a:t>Mohamad H </a:t>
            </a:r>
            <a:r>
              <a:rPr lang="en-IN" sz="1600" dirty="0" err="1"/>
              <a:t>Danesh</a:t>
            </a:r>
            <a:r>
              <a:rPr lang="en-IN" sz="1600" dirty="0"/>
              <a:t>, Alan Fern, </a:t>
            </a:r>
            <a:r>
              <a:rPr lang="en-US" sz="1600" dirty="0"/>
              <a:t>Out-of-Distribution Dynamics Detection: RL-Relevant Benchmarks and Results. </a:t>
            </a:r>
            <a:endParaRPr lang="en-IN" sz="1600" b="1" dirty="0"/>
          </a:p>
        </p:txBody>
      </p:sp>
      <p:sp>
        <p:nvSpPr>
          <p:cNvPr id="3" name="Content Placeholder 2">
            <a:extLst>
              <a:ext uri="{FF2B5EF4-FFF2-40B4-BE49-F238E27FC236}">
                <a16:creationId xmlns:a16="http://schemas.microsoft.com/office/drawing/2014/main" id="{22B5B39C-D361-486E-9391-5181BD4DEE0E}"/>
              </a:ext>
            </a:extLst>
          </p:cNvPr>
          <p:cNvSpPr>
            <a:spLocks noGrp="1"/>
          </p:cNvSpPr>
          <p:nvPr>
            <p:ph idx="1"/>
          </p:nvPr>
        </p:nvSpPr>
        <p:spPr/>
        <p:txBody>
          <a:bodyPr>
            <a:normAutofit/>
          </a:bodyPr>
          <a:lstStyle/>
          <a:p>
            <a:pPr algn="just"/>
            <a:r>
              <a:rPr lang="en-US" sz="1500" b="0" i="0" dirty="0">
                <a:solidFill>
                  <a:srgbClr val="000000"/>
                </a:solidFill>
                <a:effectLst/>
                <a:latin typeface="+mn-lt"/>
              </a:rPr>
              <a:t>It is based on </a:t>
            </a:r>
            <a:r>
              <a:rPr lang="en-US" sz="1500" dirty="0" err="1">
                <a:solidFill>
                  <a:srgbClr val="000000"/>
                </a:solidFill>
                <a:latin typeface="+mn-lt"/>
              </a:rPr>
              <a:t>O</a:t>
            </a:r>
            <a:r>
              <a:rPr lang="en-US" sz="1500" b="0" i="0" dirty="0" err="1">
                <a:solidFill>
                  <a:srgbClr val="000000"/>
                </a:solidFill>
                <a:effectLst/>
                <a:latin typeface="+mn-lt"/>
              </a:rPr>
              <a:t>penAI</a:t>
            </a:r>
            <a:r>
              <a:rPr lang="en-US" sz="1500" b="0" i="0" dirty="0">
                <a:solidFill>
                  <a:srgbClr val="000000"/>
                </a:solidFill>
                <a:effectLst/>
                <a:latin typeface="+mn-lt"/>
              </a:rPr>
              <a:t> gym environment. </a:t>
            </a:r>
          </a:p>
          <a:p>
            <a:pPr algn="just"/>
            <a:r>
              <a:rPr lang="en-US" sz="1500" dirty="0">
                <a:solidFill>
                  <a:srgbClr val="000000"/>
                </a:solidFill>
                <a:latin typeface="+mn-lt"/>
              </a:rPr>
              <a:t>Is </a:t>
            </a:r>
            <a:r>
              <a:rPr lang="en-US" sz="1500" dirty="0" err="1">
                <a:solidFill>
                  <a:srgbClr val="000000"/>
                </a:solidFill>
                <a:latin typeface="+mn-lt"/>
              </a:rPr>
              <a:t>is</a:t>
            </a:r>
            <a:r>
              <a:rPr lang="en-US" sz="1500" dirty="0">
                <a:solidFill>
                  <a:srgbClr val="000000"/>
                </a:solidFill>
                <a:latin typeface="+mn-lt"/>
              </a:rPr>
              <a:t> u</a:t>
            </a:r>
            <a:r>
              <a:rPr lang="en-US" sz="1500" b="0" i="0" dirty="0">
                <a:solidFill>
                  <a:srgbClr val="000000"/>
                </a:solidFill>
                <a:effectLst/>
                <a:latin typeface="+mn-lt"/>
              </a:rPr>
              <a:t>sed for detecting when the dynamics of a testing environment changes compared to the training-distribution dynamics. </a:t>
            </a:r>
          </a:p>
          <a:p>
            <a:pPr algn="just"/>
            <a:r>
              <a:rPr lang="en-US" sz="1500" b="0" i="0" dirty="0">
                <a:solidFill>
                  <a:srgbClr val="000000"/>
                </a:solidFill>
                <a:effectLst/>
                <a:latin typeface="+mn-lt"/>
              </a:rPr>
              <a:t>This is relevant to applications in control, where changes to test time dynamics can impact the performance of learning controllers/predictors in unknown ways. </a:t>
            </a:r>
          </a:p>
          <a:p>
            <a:pPr algn="just"/>
            <a:r>
              <a:rPr lang="en-US" sz="1500" b="0" i="0" dirty="0">
                <a:solidFill>
                  <a:srgbClr val="000000"/>
                </a:solidFill>
                <a:effectLst/>
                <a:latin typeface="+mn-lt"/>
              </a:rPr>
              <a:t>This problem is particularly important in the context of deep RL, where learned controllers often overfit to the training environment. </a:t>
            </a:r>
          </a:p>
          <a:p>
            <a:pPr algn="just"/>
            <a:r>
              <a:rPr lang="en-US" sz="1500" dirty="0">
                <a:solidFill>
                  <a:srgbClr val="000000"/>
                </a:solidFill>
                <a:latin typeface="+mn-lt"/>
              </a:rPr>
              <a:t>T</a:t>
            </a:r>
            <a:r>
              <a:rPr lang="en-US" sz="1500" b="0" i="0" dirty="0">
                <a:solidFill>
                  <a:srgbClr val="000000"/>
                </a:solidFill>
                <a:effectLst/>
                <a:latin typeface="+mn-lt"/>
              </a:rPr>
              <a:t>here is a lack of established OODD benchmarks for the types of environments commonly used in RL research.</a:t>
            </a:r>
          </a:p>
          <a:p>
            <a:pPr algn="just"/>
            <a:r>
              <a:rPr lang="en-US" sz="1500" dirty="0">
                <a:solidFill>
                  <a:srgbClr val="000000"/>
                </a:solidFill>
                <a:latin typeface="+mn-lt"/>
              </a:rPr>
              <a:t>The </a:t>
            </a:r>
            <a:r>
              <a:rPr lang="en-US" sz="1500" b="0" i="0" dirty="0">
                <a:solidFill>
                  <a:srgbClr val="000000"/>
                </a:solidFill>
                <a:effectLst/>
                <a:latin typeface="+mn-lt"/>
              </a:rPr>
              <a:t>first contribution is to design a set of OODD benchmarks derived from common RL environments with varying types and intensities of OODD. </a:t>
            </a:r>
          </a:p>
        </p:txBody>
      </p:sp>
      <p:sp>
        <p:nvSpPr>
          <p:cNvPr id="4" name="Slide Number Placeholder 3">
            <a:extLst>
              <a:ext uri="{FF2B5EF4-FFF2-40B4-BE49-F238E27FC236}">
                <a16:creationId xmlns:a16="http://schemas.microsoft.com/office/drawing/2014/main" id="{D226CF75-BF49-4402-9BFC-89D6A080FD85}"/>
              </a:ext>
            </a:extLst>
          </p:cNvPr>
          <p:cNvSpPr>
            <a:spLocks noGrp="1"/>
          </p:cNvSpPr>
          <p:nvPr>
            <p:ph type="sldNum" sz="quarter" idx="12"/>
          </p:nvPr>
        </p:nvSpPr>
        <p:spPr/>
        <p:txBody>
          <a:bodyPr/>
          <a:lstStyle/>
          <a:p>
            <a:fld id="{3F53F9AE-63D0-44D2-AE78-49DBFC534D12}" type="slidenum">
              <a:rPr lang="en-IN" smtClean="0"/>
              <a:t>19</a:t>
            </a:fld>
            <a:endParaRPr lang="en-IN"/>
          </a:p>
        </p:txBody>
      </p:sp>
    </p:spTree>
    <p:extLst>
      <p:ext uri="{BB962C8B-B14F-4D97-AF65-F5344CB8AC3E}">
        <p14:creationId xmlns:p14="http://schemas.microsoft.com/office/powerpoint/2010/main" val="3726511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36E8-4FB1-4439-B906-89D12EA860F8}"/>
              </a:ext>
            </a:extLst>
          </p:cNvPr>
          <p:cNvSpPr>
            <a:spLocks noGrp="1"/>
          </p:cNvSpPr>
          <p:nvPr>
            <p:ph type="title"/>
          </p:nvPr>
        </p:nvSpPr>
        <p:spPr>
          <a:xfrm>
            <a:off x="645130" y="285741"/>
            <a:ext cx="9404723" cy="1400530"/>
          </a:xfrm>
        </p:spPr>
        <p:txBody>
          <a:bodyPr/>
          <a:lstStyle/>
          <a:p>
            <a:r>
              <a:rPr lang="en-IN" dirty="0"/>
              <a:t>Problem Statement</a:t>
            </a:r>
          </a:p>
        </p:txBody>
      </p:sp>
      <p:sp>
        <p:nvSpPr>
          <p:cNvPr id="3" name="Content Placeholder 2">
            <a:extLst>
              <a:ext uri="{FF2B5EF4-FFF2-40B4-BE49-F238E27FC236}">
                <a16:creationId xmlns:a16="http://schemas.microsoft.com/office/drawing/2014/main" id="{E70687D8-A4CB-4794-A8F5-2BA2222367FA}"/>
              </a:ext>
            </a:extLst>
          </p:cNvPr>
          <p:cNvSpPr>
            <a:spLocks noGrp="1"/>
          </p:cNvSpPr>
          <p:nvPr>
            <p:ph idx="1"/>
          </p:nvPr>
        </p:nvSpPr>
        <p:spPr>
          <a:xfrm>
            <a:off x="1103312" y="1211990"/>
            <a:ext cx="8946541" cy="5252420"/>
          </a:xfrm>
        </p:spPr>
        <p:txBody>
          <a:bodyPr>
            <a:normAutofit/>
          </a:bodyPr>
          <a:lstStyle/>
          <a:p>
            <a:pPr algn="just"/>
            <a:r>
              <a:rPr lang="en-US" sz="1600" dirty="0"/>
              <a:t>The inverted pendulum is a classic problem in dynamics and control theory and is used as a benchmark for testing control strategies.</a:t>
            </a:r>
          </a:p>
          <a:p>
            <a:pPr algn="just"/>
            <a:r>
              <a:rPr lang="en-US" sz="1600" dirty="0"/>
              <a:t>The center of mass of a cartpole system (</a:t>
            </a:r>
            <a:r>
              <a:rPr lang="en-IN" sz="1600" dirty="0"/>
              <a:t>inverted pendulum) is</a:t>
            </a:r>
            <a:r>
              <a:rPr lang="en-US" sz="1600" dirty="0"/>
              <a:t> above its pivot point. </a:t>
            </a:r>
          </a:p>
          <a:p>
            <a:pPr algn="just"/>
            <a:r>
              <a:rPr lang="en-US" sz="1600" dirty="0"/>
              <a:t>It is an unstable system and can be stabilized by using a control system to monitor the angle of the pole and move the pivot point horizontally back under the center of mass when it starts to fall over, keeping it balanced. </a:t>
            </a:r>
          </a:p>
          <a:p>
            <a:pPr algn="just"/>
            <a:r>
              <a:rPr lang="en-US" sz="1600" dirty="0"/>
              <a:t>A normal pendulum is stable when hanging downwards, an inverted pendulum is inherently unstable, and must be actively balanced in order to remain upright</a:t>
            </a:r>
            <a:r>
              <a:rPr lang="en-IN" sz="1600" dirty="0"/>
              <a:t>.</a:t>
            </a:r>
          </a:p>
        </p:txBody>
      </p:sp>
      <p:pic>
        <p:nvPicPr>
          <p:cNvPr id="4" name="Picture 3">
            <a:extLst>
              <a:ext uri="{FF2B5EF4-FFF2-40B4-BE49-F238E27FC236}">
                <a16:creationId xmlns:a16="http://schemas.microsoft.com/office/drawing/2014/main" id="{4C0B06A1-A24C-4191-8585-8CE239B7BCF4}"/>
              </a:ext>
            </a:extLst>
          </p:cNvPr>
          <p:cNvPicPr>
            <a:picLocks noChangeAspect="1"/>
          </p:cNvPicPr>
          <p:nvPr/>
        </p:nvPicPr>
        <p:blipFill>
          <a:blip r:embed="rId2"/>
          <a:stretch>
            <a:fillRect/>
          </a:stretch>
        </p:blipFill>
        <p:spPr>
          <a:xfrm>
            <a:off x="3448488" y="3912954"/>
            <a:ext cx="4256185" cy="2389873"/>
          </a:xfrm>
          <a:prstGeom prst="rect">
            <a:avLst/>
          </a:prstGeom>
        </p:spPr>
      </p:pic>
      <p:sp>
        <p:nvSpPr>
          <p:cNvPr id="5" name="TextBox 4">
            <a:extLst>
              <a:ext uri="{FF2B5EF4-FFF2-40B4-BE49-F238E27FC236}">
                <a16:creationId xmlns:a16="http://schemas.microsoft.com/office/drawing/2014/main" id="{C874BF7D-7F1D-45D2-95F7-D47C385ED7DC}"/>
              </a:ext>
            </a:extLst>
          </p:cNvPr>
          <p:cNvSpPr txBox="1"/>
          <p:nvPr/>
        </p:nvSpPr>
        <p:spPr>
          <a:xfrm>
            <a:off x="3448488" y="6302827"/>
            <a:ext cx="4256185" cy="323165"/>
          </a:xfrm>
          <a:prstGeom prst="rect">
            <a:avLst/>
          </a:prstGeom>
          <a:noFill/>
        </p:spPr>
        <p:txBody>
          <a:bodyPr wrap="square" rtlCol="0">
            <a:spAutoFit/>
          </a:bodyPr>
          <a:lstStyle/>
          <a:p>
            <a:pPr algn="ctr"/>
            <a:r>
              <a:rPr lang="en-IN" sz="1500" dirty="0"/>
              <a:t>Cartpole System (Inverted Pendulum)</a:t>
            </a:r>
          </a:p>
        </p:txBody>
      </p:sp>
      <p:sp>
        <p:nvSpPr>
          <p:cNvPr id="6" name="Slide Number Placeholder 5">
            <a:extLst>
              <a:ext uri="{FF2B5EF4-FFF2-40B4-BE49-F238E27FC236}">
                <a16:creationId xmlns:a16="http://schemas.microsoft.com/office/drawing/2014/main" id="{63AEFA76-5637-45D1-B5E4-60F66AECDBF4}"/>
              </a:ext>
            </a:extLst>
          </p:cNvPr>
          <p:cNvSpPr>
            <a:spLocks noGrp="1"/>
          </p:cNvSpPr>
          <p:nvPr>
            <p:ph type="sldNum" sz="quarter" idx="12"/>
          </p:nvPr>
        </p:nvSpPr>
        <p:spPr/>
        <p:txBody>
          <a:bodyPr/>
          <a:lstStyle/>
          <a:p>
            <a:fld id="{3F53F9AE-63D0-44D2-AE78-49DBFC534D12}" type="slidenum">
              <a:rPr lang="en-IN" smtClean="0">
                <a:solidFill>
                  <a:schemeClr val="tx1"/>
                </a:solidFill>
              </a:rPr>
              <a:t>2</a:t>
            </a:fld>
            <a:endParaRPr lang="en-IN" dirty="0">
              <a:solidFill>
                <a:schemeClr val="tx1"/>
              </a:solidFill>
            </a:endParaRPr>
          </a:p>
        </p:txBody>
      </p:sp>
    </p:spTree>
    <p:extLst>
      <p:ext uri="{BB962C8B-B14F-4D97-AF65-F5344CB8AC3E}">
        <p14:creationId xmlns:p14="http://schemas.microsoft.com/office/powerpoint/2010/main" val="141303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FE8A-B374-4EEA-B0DF-64B129228850}"/>
              </a:ext>
            </a:extLst>
          </p:cNvPr>
          <p:cNvSpPr>
            <a:spLocks noGrp="1"/>
          </p:cNvSpPr>
          <p:nvPr>
            <p:ph type="title"/>
          </p:nvPr>
        </p:nvSpPr>
        <p:spPr/>
        <p:txBody>
          <a:bodyPr/>
          <a:lstStyle/>
          <a:p>
            <a:r>
              <a:rPr lang="en-IN" sz="2400" b="1" dirty="0"/>
              <a:t>Types of anomalies</a:t>
            </a:r>
          </a:p>
        </p:txBody>
      </p:sp>
      <p:sp>
        <p:nvSpPr>
          <p:cNvPr id="3" name="Content Placeholder 2">
            <a:extLst>
              <a:ext uri="{FF2B5EF4-FFF2-40B4-BE49-F238E27FC236}">
                <a16:creationId xmlns:a16="http://schemas.microsoft.com/office/drawing/2014/main" id="{421120AF-6C04-4973-B6A4-1B89A49F3956}"/>
              </a:ext>
            </a:extLst>
          </p:cNvPr>
          <p:cNvSpPr>
            <a:spLocks noGrp="1"/>
          </p:cNvSpPr>
          <p:nvPr>
            <p:ph idx="1"/>
          </p:nvPr>
        </p:nvSpPr>
        <p:spPr>
          <a:xfrm>
            <a:off x="941471" y="1331259"/>
            <a:ext cx="8946541" cy="4292706"/>
          </a:xfrm>
        </p:spPr>
        <p:txBody>
          <a:bodyPr>
            <a:normAutofit fontScale="92500" lnSpcReduction="20000"/>
          </a:bodyPr>
          <a:lstStyle/>
          <a:p>
            <a:endParaRPr lang="en-US" dirty="0"/>
          </a:p>
          <a:p>
            <a:pPr algn="just"/>
            <a:r>
              <a:rPr lang="en-US" sz="1800" b="1" dirty="0"/>
              <a:t>Wind Simulation (L2R and R2L): </a:t>
            </a:r>
            <a:r>
              <a:rPr lang="en-US" sz="1800" dirty="0"/>
              <a:t>Simulated winds starts to blow after injection from either left-to-right or right-to-left, which impacts the environment dynamics. Wind is simulated in the discrete action environments by changing a percentage of the left/right action to no-op and reinforcing either the right/left action depending on the direction of the wind. </a:t>
            </a:r>
            <a:endParaRPr lang="en-IN" sz="1800" dirty="0"/>
          </a:p>
          <a:p>
            <a:pPr algn="just"/>
            <a:r>
              <a:rPr lang="en-US" sz="1800" b="1" dirty="0"/>
              <a:t>IID Noise: </a:t>
            </a:r>
            <a:r>
              <a:rPr lang="en-US" sz="1800" dirty="0"/>
              <a:t>One or more observation sensors is corrupted by IID Gaussian noise. For each environment, the mean and standard deviation are selected as to avoid near-term failure. </a:t>
            </a:r>
          </a:p>
          <a:p>
            <a:pPr algn="just"/>
            <a:r>
              <a:rPr lang="en-US" sz="1800" b="1" dirty="0"/>
              <a:t>Sensor Shutdown: </a:t>
            </a:r>
            <a:r>
              <a:rPr lang="en-US" sz="1800" dirty="0"/>
              <a:t>One or more sensors are clamped to zero immediately after the anomaly. </a:t>
            </a:r>
          </a:p>
          <a:p>
            <a:pPr algn="just"/>
            <a:r>
              <a:rPr lang="en-US" sz="1800" b="1" dirty="0"/>
              <a:t>Sensor Calibration Failure: </a:t>
            </a:r>
            <a:r>
              <a:rPr lang="en-US" sz="1800" dirty="0"/>
              <a:t>One or more sensors are multiplied by a constant throughout the anomalous run. </a:t>
            </a:r>
          </a:p>
          <a:p>
            <a:pPr algn="just"/>
            <a:r>
              <a:rPr lang="en-US" sz="1800" b="1" dirty="0"/>
              <a:t>Sensor Drift: </a:t>
            </a:r>
            <a:r>
              <a:rPr lang="en-US" sz="1800" dirty="0"/>
              <a:t>Relative to the time step in a trajectory, a small amount of noise is injected into the chosen sensor(s). As the trajectory progresses, the magnitude of the injected noise increases. </a:t>
            </a:r>
          </a:p>
        </p:txBody>
      </p:sp>
      <p:sp>
        <p:nvSpPr>
          <p:cNvPr id="4" name="Slide Number Placeholder 3">
            <a:extLst>
              <a:ext uri="{FF2B5EF4-FFF2-40B4-BE49-F238E27FC236}">
                <a16:creationId xmlns:a16="http://schemas.microsoft.com/office/drawing/2014/main" id="{17E69A1C-C9AE-4448-BF9D-4183A4D08F32}"/>
              </a:ext>
            </a:extLst>
          </p:cNvPr>
          <p:cNvSpPr>
            <a:spLocks noGrp="1"/>
          </p:cNvSpPr>
          <p:nvPr>
            <p:ph type="sldNum" sz="quarter" idx="12"/>
          </p:nvPr>
        </p:nvSpPr>
        <p:spPr/>
        <p:txBody>
          <a:bodyPr/>
          <a:lstStyle/>
          <a:p>
            <a:fld id="{3F53F9AE-63D0-44D2-AE78-49DBFC534D12}" type="slidenum">
              <a:rPr lang="en-IN" smtClean="0"/>
              <a:t>20</a:t>
            </a:fld>
            <a:endParaRPr lang="en-IN"/>
          </a:p>
        </p:txBody>
      </p:sp>
    </p:spTree>
    <p:extLst>
      <p:ext uri="{BB962C8B-B14F-4D97-AF65-F5344CB8AC3E}">
        <p14:creationId xmlns:p14="http://schemas.microsoft.com/office/powerpoint/2010/main" val="4291376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D8AAD-4619-486A-B6D5-35FDBDDFC98E}"/>
              </a:ext>
            </a:extLst>
          </p:cNvPr>
          <p:cNvSpPr>
            <a:spLocks noGrp="1"/>
          </p:cNvSpPr>
          <p:nvPr>
            <p:ph type="title"/>
          </p:nvPr>
        </p:nvSpPr>
        <p:spPr/>
        <p:txBody>
          <a:bodyPr/>
          <a:lstStyle/>
          <a:p>
            <a:r>
              <a:rPr lang="en-IN" sz="2400" b="1" dirty="0"/>
              <a:t>Actor Critic Methods</a:t>
            </a:r>
            <a:br>
              <a:rPr lang="en-IN" sz="2400" b="1" dirty="0"/>
            </a:br>
            <a:r>
              <a:rPr lang="en-US" sz="1600" dirty="0"/>
              <a:t>Richard S. Sutton, Andrew G. </a:t>
            </a:r>
            <a:r>
              <a:rPr lang="en-US" sz="1600" dirty="0" err="1"/>
              <a:t>Barto</a:t>
            </a:r>
            <a:r>
              <a:rPr lang="en-US" sz="1600" dirty="0"/>
              <a:t>, Chapter 11: Policy Approximation, Reinforcement Learning: An Introduction, Second edition, 2014</a:t>
            </a:r>
            <a:br>
              <a:rPr lang="en-IN" sz="2400" b="1" dirty="0"/>
            </a:br>
            <a:endParaRPr lang="en-IN" b="1" dirty="0"/>
          </a:p>
        </p:txBody>
      </p:sp>
      <p:sp>
        <p:nvSpPr>
          <p:cNvPr id="3" name="Content Placeholder 2">
            <a:extLst>
              <a:ext uri="{FF2B5EF4-FFF2-40B4-BE49-F238E27FC236}">
                <a16:creationId xmlns:a16="http://schemas.microsoft.com/office/drawing/2014/main" id="{72380C82-AB29-4752-B7E9-2C10A7CA2746}"/>
              </a:ext>
            </a:extLst>
          </p:cNvPr>
          <p:cNvSpPr>
            <a:spLocks noGrp="1"/>
          </p:cNvSpPr>
          <p:nvPr>
            <p:ph idx="1"/>
          </p:nvPr>
        </p:nvSpPr>
        <p:spPr/>
        <p:txBody>
          <a:bodyPr/>
          <a:lstStyle/>
          <a:p>
            <a:pPr algn="just"/>
            <a:r>
              <a:rPr lang="en-US" dirty="0"/>
              <a:t>The policy structure is known as the actor, because it is used to select actions, and the estimated value function is known as the critic, because it criticizes the actions made by the actor. </a:t>
            </a:r>
          </a:p>
          <a:p>
            <a:pPr algn="just"/>
            <a:r>
              <a:rPr lang="en-US" dirty="0"/>
              <a:t>Learning is always on-policy: the critic must learn about and critique whatever policy is currently being followed by the actor. The critique takes the form of a TD error.</a:t>
            </a:r>
          </a:p>
          <a:p>
            <a:pPr algn="just"/>
            <a:r>
              <a:rPr lang="en-US" dirty="0"/>
              <a:t>Typically, the critic is a state-value function. After each action selection, the critic evaluates the new state to determine whether things have gone better or worse than expected. That evaluation is the TD error</a:t>
            </a:r>
          </a:p>
          <a:p>
            <a:pPr algn="just"/>
            <a:endParaRPr lang="en-IN" dirty="0"/>
          </a:p>
        </p:txBody>
      </p:sp>
      <p:sp>
        <p:nvSpPr>
          <p:cNvPr id="4" name="Slide Number Placeholder 3">
            <a:extLst>
              <a:ext uri="{FF2B5EF4-FFF2-40B4-BE49-F238E27FC236}">
                <a16:creationId xmlns:a16="http://schemas.microsoft.com/office/drawing/2014/main" id="{F301117C-E97D-4F2D-BD2B-BC807717F770}"/>
              </a:ext>
            </a:extLst>
          </p:cNvPr>
          <p:cNvSpPr>
            <a:spLocks noGrp="1"/>
          </p:cNvSpPr>
          <p:nvPr>
            <p:ph type="sldNum" sz="quarter" idx="12"/>
          </p:nvPr>
        </p:nvSpPr>
        <p:spPr/>
        <p:txBody>
          <a:bodyPr/>
          <a:lstStyle/>
          <a:p>
            <a:fld id="{3F53F9AE-63D0-44D2-AE78-49DBFC534D12}" type="slidenum">
              <a:rPr lang="en-IN" smtClean="0"/>
              <a:t>21</a:t>
            </a:fld>
            <a:endParaRPr lang="en-IN"/>
          </a:p>
        </p:txBody>
      </p:sp>
      <p:pic>
        <p:nvPicPr>
          <p:cNvPr id="5" name="Picture 4">
            <a:extLst>
              <a:ext uri="{FF2B5EF4-FFF2-40B4-BE49-F238E27FC236}">
                <a16:creationId xmlns:a16="http://schemas.microsoft.com/office/drawing/2014/main" id="{7A3DFA3F-2D2B-307A-C065-35099C5F680B}"/>
              </a:ext>
            </a:extLst>
          </p:cNvPr>
          <p:cNvPicPr>
            <a:picLocks noChangeAspect="1"/>
          </p:cNvPicPr>
          <p:nvPr/>
        </p:nvPicPr>
        <p:blipFill rotWithShape="1">
          <a:blip r:embed="rId2"/>
          <a:srcRect l="20907" t="44366" r="17570" b="43835"/>
          <a:stretch/>
        </p:blipFill>
        <p:spPr>
          <a:xfrm>
            <a:off x="4345424" y="5397228"/>
            <a:ext cx="3374380" cy="422809"/>
          </a:xfrm>
          <a:prstGeom prst="rect">
            <a:avLst/>
          </a:prstGeom>
        </p:spPr>
      </p:pic>
    </p:spTree>
    <p:extLst>
      <p:ext uri="{BB962C8B-B14F-4D97-AF65-F5344CB8AC3E}">
        <p14:creationId xmlns:p14="http://schemas.microsoft.com/office/powerpoint/2010/main" val="336234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744C-0E40-43F4-B95C-7EF9B8876EF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97BC9D8-C03D-40D8-B5D9-FF9F52471742}"/>
              </a:ext>
            </a:extLst>
          </p:cNvPr>
          <p:cNvSpPr>
            <a:spLocks noGrp="1"/>
          </p:cNvSpPr>
          <p:nvPr>
            <p:ph idx="1"/>
          </p:nvPr>
        </p:nvSpPr>
        <p:spPr>
          <a:xfrm>
            <a:off x="1543159" y="1063416"/>
            <a:ext cx="8946541" cy="4195481"/>
          </a:xfrm>
        </p:spPr>
        <p:txBody>
          <a:bodyPr/>
          <a:lstStyle/>
          <a:p>
            <a:endParaRPr lang="en-US" dirty="0"/>
          </a:p>
          <a:p>
            <a:r>
              <a:rPr lang="en-US" dirty="0"/>
              <a:t>where V</a:t>
            </a:r>
            <a:r>
              <a:rPr lang="en-US" baseline="-25000" dirty="0"/>
              <a:t>t</a:t>
            </a:r>
            <a:r>
              <a:rPr lang="en-US" dirty="0"/>
              <a:t> is the value function implemented by the critic at time t.</a:t>
            </a:r>
          </a:p>
          <a:p>
            <a:r>
              <a:rPr lang="en-US" dirty="0"/>
              <a:t>This TD error can be used to evaluate the action just selected, the action A</a:t>
            </a:r>
            <a:r>
              <a:rPr lang="en-US" baseline="-25000" dirty="0"/>
              <a:t>t</a:t>
            </a:r>
            <a:r>
              <a:rPr lang="en-US" dirty="0"/>
              <a:t> taken in state S</a:t>
            </a:r>
            <a:r>
              <a:rPr lang="en-US" baseline="-25000" dirty="0"/>
              <a:t>t</a:t>
            </a:r>
            <a:r>
              <a:rPr lang="en-US" dirty="0"/>
              <a:t> .</a:t>
            </a:r>
          </a:p>
          <a:p>
            <a:r>
              <a:rPr lang="en-US" dirty="0"/>
              <a:t>If the TD error is positive, it suggests that the tendency to select A</a:t>
            </a:r>
            <a:r>
              <a:rPr lang="en-US" baseline="-25000" dirty="0"/>
              <a:t>t</a:t>
            </a:r>
            <a:r>
              <a:rPr lang="en-US" dirty="0"/>
              <a:t> should be strengthened for the future, whereas if the TD error is negative, it suggests the tendency should be weakened.</a:t>
            </a:r>
          </a:p>
          <a:p>
            <a:endParaRPr lang="en-IN" dirty="0"/>
          </a:p>
        </p:txBody>
      </p:sp>
      <p:sp>
        <p:nvSpPr>
          <p:cNvPr id="4" name="Slide Number Placeholder 3">
            <a:extLst>
              <a:ext uri="{FF2B5EF4-FFF2-40B4-BE49-F238E27FC236}">
                <a16:creationId xmlns:a16="http://schemas.microsoft.com/office/drawing/2014/main" id="{484694B5-1B9A-4F90-8CB3-CA39C0CB3AFA}"/>
              </a:ext>
            </a:extLst>
          </p:cNvPr>
          <p:cNvSpPr>
            <a:spLocks noGrp="1"/>
          </p:cNvSpPr>
          <p:nvPr>
            <p:ph type="sldNum" sz="quarter" idx="12"/>
          </p:nvPr>
        </p:nvSpPr>
        <p:spPr/>
        <p:txBody>
          <a:bodyPr/>
          <a:lstStyle/>
          <a:p>
            <a:fld id="{3F53F9AE-63D0-44D2-AE78-49DBFC534D12}" type="slidenum">
              <a:rPr lang="en-IN" smtClean="0"/>
              <a:t>22</a:t>
            </a:fld>
            <a:endParaRPr lang="en-IN"/>
          </a:p>
        </p:txBody>
      </p:sp>
    </p:spTree>
    <p:extLst>
      <p:ext uri="{BB962C8B-B14F-4D97-AF65-F5344CB8AC3E}">
        <p14:creationId xmlns:p14="http://schemas.microsoft.com/office/powerpoint/2010/main" val="3421419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2861-5534-719A-29AD-224AF753AF22}"/>
              </a:ext>
            </a:extLst>
          </p:cNvPr>
          <p:cNvSpPr>
            <a:spLocks noGrp="1"/>
          </p:cNvSpPr>
          <p:nvPr>
            <p:ph type="title"/>
          </p:nvPr>
        </p:nvSpPr>
        <p:spPr>
          <a:xfrm>
            <a:off x="646109" y="247373"/>
            <a:ext cx="9404723" cy="1400530"/>
          </a:xfrm>
        </p:spPr>
        <p:txBody>
          <a:bodyPr/>
          <a:lstStyle/>
          <a:p>
            <a:r>
              <a:rPr lang="en-US" sz="3200" b="1" dirty="0"/>
              <a:t>Pseudocode of Actor-Critic algorithm</a:t>
            </a:r>
            <a:br>
              <a:rPr lang="en-US" dirty="0"/>
            </a:br>
            <a:endParaRPr lang="en-IN" dirty="0"/>
          </a:p>
        </p:txBody>
      </p:sp>
      <p:sp>
        <p:nvSpPr>
          <p:cNvPr id="3" name="Content Placeholder 2">
            <a:extLst>
              <a:ext uri="{FF2B5EF4-FFF2-40B4-BE49-F238E27FC236}">
                <a16:creationId xmlns:a16="http://schemas.microsoft.com/office/drawing/2014/main" id="{98FF7C6C-BE42-3448-950D-56E5D04CE09D}"/>
              </a:ext>
            </a:extLst>
          </p:cNvPr>
          <p:cNvSpPr>
            <a:spLocks noGrp="1"/>
          </p:cNvSpPr>
          <p:nvPr>
            <p:ph idx="1"/>
          </p:nvPr>
        </p:nvSpPr>
        <p:spPr>
          <a:xfrm>
            <a:off x="646109" y="1020389"/>
            <a:ext cx="9816893" cy="5291399"/>
          </a:xfrm>
        </p:spPr>
        <p:txBody>
          <a:bodyPr>
            <a:noAutofit/>
          </a:bodyPr>
          <a:lstStyle/>
          <a:p>
            <a:pPr marL="457200" indent="-457200">
              <a:buFont typeface="+mj-lt"/>
              <a:buAutoNum type="arabicParenR"/>
            </a:pPr>
            <a:r>
              <a:rPr lang="en-US" sz="1800" dirty="0"/>
              <a:t>Sample {</a:t>
            </a:r>
            <a:r>
              <a:rPr lang="en-US" sz="1800" dirty="0" err="1"/>
              <a:t>s</a:t>
            </a:r>
            <a:r>
              <a:rPr lang="en-US" sz="1800" baseline="-25000" dirty="0" err="1"/>
              <a:t>t</a:t>
            </a:r>
            <a:r>
              <a:rPr lang="en-US" sz="1800" dirty="0"/>
              <a:t>, a</a:t>
            </a:r>
            <a:r>
              <a:rPr lang="en-US" sz="1800" baseline="-25000" dirty="0"/>
              <a:t>t</a:t>
            </a:r>
            <a:r>
              <a:rPr lang="en-US" sz="1800" dirty="0"/>
              <a:t>}using the policy πθ from the actor-network.</a:t>
            </a:r>
          </a:p>
          <a:p>
            <a:pPr marL="457200" indent="-457200">
              <a:buFont typeface="+mj-lt"/>
              <a:buAutoNum type="arabicParenR"/>
            </a:pPr>
            <a:r>
              <a:rPr lang="en-US" sz="1800" dirty="0"/>
              <a:t>Evaluate the advantage function A</a:t>
            </a:r>
            <a:r>
              <a:rPr lang="en-US" sz="1800" baseline="-25000" dirty="0"/>
              <a:t>t</a:t>
            </a:r>
            <a:r>
              <a:rPr lang="en-US" sz="1800" dirty="0"/>
              <a:t>. It can be called as TD error </a:t>
            </a:r>
            <a:r>
              <a:rPr lang="en-US" sz="1800" dirty="0" err="1"/>
              <a:t>δ</a:t>
            </a:r>
            <a:r>
              <a:rPr lang="en-US" sz="1800" baseline="-25000" dirty="0" err="1"/>
              <a:t>t</a:t>
            </a:r>
            <a:r>
              <a:rPr lang="en-US" sz="1800" dirty="0"/>
              <a:t>. In Actor-critic algorithm, advantage function is produced by the critic-network.</a:t>
            </a:r>
          </a:p>
          <a:p>
            <a:pPr marL="457200" indent="-457200">
              <a:buFont typeface="+mj-lt"/>
              <a:buAutoNum type="arabicParenR"/>
            </a:pPr>
            <a:endParaRPr lang="en-US" sz="1800" dirty="0"/>
          </a:p>
          <a:p>
            <a:pPr marL="457200" indent="-457200">
              <a:buFont typeface="+mj-lt"/>
              <a:buAutoNum type="arabicParenR"/>
            </a:pPr>
            <a:r>
              <a:rPr lang="en-US" sz="1800" dirty="0"/>
              <a:t>Evaluate the gradient using the below expression:</a:t>
            </a:r>
          </a:p>
          <a:p>
            <a:pPr marL="457200" indent="-457200">
              <a:buFont typeface="+mj-lt"/>
              <a:buAutoNum type="arabicParenR"/>
            </a:pPr>
            <a:endParaRPr lang="en-US" sz="1800" dirty="0"/>
          </a:p>
          <a:p>
            <a:pPr marL="457200" indent="-457200">
              <a:buFont typeface="+mj-lt"/>
              <a:buAutoNum type="arabicParenR"/>
            </a:pPr>
            <a:endParaRPr lang="en-US" sz="1800" dirty="0"/>
          </a:p>
          <a:p>
            <a:pPr marL="457200" indent="-457200">
              <a:buFont typeface="+mj-lt"/>
              <a:buAutoNum type="arabicParenR"/>
            </a:pPr>
            <a:r>
              <a:rPr lang="en-US" sz="1800" dirty="0"/>
              <a:t>Update the policy parameters, θ</a:t>
            </a:r>
          </a:p>
          <a:p>
            <a:pPr marL="457200" indent="-457200">
              <a:buFont typeface="+mj-lt"/>
              <a:buAutoNum type="arabicParenR"/>
            </a:pPr>
            <a:endParaRPr lang="en-US" sz="1800" dirty="0"/>
          </a:p>
          <a:p>
            <a:pPr marL="457200" indent="-457200">
              <a:buFont typeface="+mj-lt"/>
              <a:buAutoNum type="arabicParenR"/>
            </a:pPr>
            <a:r>
              <a:rPr lang="en-US" sz="1800" dirty="0"/>
              <a:t>Update the weights of the critic based value-based RL(Q-learning). </a:t>
            </a:r>
            <a:r>
              <a:rPr lang="en-US" sz="1800" dirty="0" err="1"/>
              <a:t>δ</a:t>
            </a:r>
            <a:r>
              <a:rPr lang="en-US" sz="1800" baseline="-25000" dirty="0" err="1"/>
              <a:t>t</a:t>
            </a:r>
            <a:r>
              <a:rPr lang="en-US" sz="1800" dirty="0"/>
              <a:t> is equivalent to advantage function.</a:t>
            </a:r>
          </a:p>
          <a:p>
            <a:pPr marL="457200" indent="-457200">
              <a:buFont typeface="+mj-lt"/>
              <a:buAutoNum type="arabicParenR"/>
            </a:pPr>
            <a:endParaRPr lang="en-US" sz="1800" dirty="0"/>
          </a:p>
          <a:p>
            <a:pPr marL="457200" indent="-457200">
              <a:buFont typeface="+mj-lt"/>
              <a:buAutoNum type="arabicParenR"/>
            </a:pPr>
            <a:r>
              <a:rPr lang="en-US" sz="1800" dirty="0"/>
              <a:t>Repeat 1 to 5 until we find the optimal policy πθ.</a:t>
            </a:r>
            <a:endParaRPr lang="en-IN" sz="1800" dirty="0"/>
          </a:p>
        </p:txBody>
      </p:sp>
      <p:sp>
        <p:nvSpPr>
          <p:cNvPr id="4" name="Slide Number Placeholder 3">
            <a:extLst>
              <a:ext uri="{FF2B5EF4-FFF2-40B4-BE49-F238E27FC236}">
                <a16:creationId xmlns:a16="http://schemas.microsoft.com/office/drawing/2014/main" id="{F6E93782-FA01-76FD-8B36-5E6DDF688DA6}"/>
              </a:ext>
            </a:extLst>
          </p:cNvPr>
          <p:cNvSpPr>
            <a:spLocks noGrp="1"/>
          </p:cNvSpPr>
          <p:nvPr>
            <p:ph type="sldNum" sz="quarter" idx="12"/>
          </p:nvPr>
        </p:nvSpPr>
        <p:spPr/>
        <p:txBody>
          <a:bodyPr/>
          <a:lstStyle/>
          <a:p>
            <a:fld id="{3F53F9AE-63D0-44D2-AE78-49DBFC534D12}" type="slidenum">
              <a:rPr lang="en-IN" smtClean="0"/>
              <a:t>23</a:t>
            </a:fld>
            <a:endParaRPr lang="en-IN"/>
          </a:p>
        </p:txBody>
      </p:sp>
      <p:pic>
        <p:nvPicPr>
          <p:cNvPr id="2055" name="Picture 7">
            <a:extLst>
              <a:ext uri="{FF2B5EF4-FFF2-40B4-BE49-F238E27FC236}">
                <a16:creationId xmlns:a16="http://schemas.microsoft.com/office/drawing/2014/main" id="{0000297B-E9C4-3711-D83C-D88C80EE8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581" y="2113359"/>
            <a:ext cx="3800475" cy="38269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ABF4E568-E69F-B852-78FB-847126D59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794" y="2981880"/>
            <a:ext cx="3448050" cy="57643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571C1414-26C8-DEC9-B268-484B3BC83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370" y="4068659"/>
            <a:ext cx="16002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a:extLst>
              <a:ext uri="{FF2B5EF4-FFF2-40B4-BE49-F238E27FC236}">
                <a16:creationId xmlns:a16="http://schemas.microsoft.com/office/drawing/2014/main" id="{20FB9CBD-5ACD-4618-CD0C-613A77C240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896" y="5044451"/>
            <a:ext cx="1273147" cy="35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89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4EEA-94DA-458E-894D-42A6C0234C63}"/>
              </a:ext>
            </a:extLst>
          </p:cNvPr>
          <p:cNvSpPr>
            <a:spLocks noGrp="1"/>
          </p:cNvSpPr>
          <p:nvPr>
            <p:ph type="title"/>
          </p:nvPr>
        </p:nvSpPr>
        <p:spPr/>
        <p:txBody>
          <a:bodyPr/>
          <a:lstStyle/>
          <a:p>
            <a:r>
              <a:rPr lang="en-IN" sz="5400" b="1" dirty="0"/>
              <a:t>Proposed Agent</a:t>
            </a:r>
          </a:p>
        </p:txBody>
      </p:sp>
      <p:sp>
        <p:nvSpPr>
          <p:cNvPr id="3" name="Content Placeholder 2">
            <a:extLst>
              <a:ext uri="{FF2B5EF4-FFF2-40B4-BE49-F238E27FC236}">
                <a16:creationId xmlns:a16="http://schemas.microsoft.com/office/drawing/2014/main" id="{E16DA11D-CE04-487A-8A40-EDE3179B923E}"/>
              </a:ext>
            </a:extLst>
          </p:cNvPr>
          <p:cNvSpPr>
            <a:spLocks noGrp="1"/>
          </p:cNvSpPr>
          <p:nvPr>
            <p:ph idx="1"/>
          </p:nvPr>
        </p:nvSpPr>
        <p:spPr/>
        <p:txBody>
          <a:bodyPr/>
          <a:lstStyle/>
          <a:p>
            <a:pPr marL="0" indent="0" algn="just">
              <a:buNone/>
            </a:pPr>
            <a:r>
              <a:rPr lang="en-US" b="0" i="0" dirty="0">
                <a:solidFill>
                  <a:srgbClr val="212121"/>
                </a:solidFill>
                <a:effectLst/>
                <a:latin typeface="+mn-lt"/>
              </a:rPr>
              <a:t>To train the agent, follow steps are taken:</a:t>
            </a:r>
          </a:p>
          <a:p>
            <a:pPr algn="just">
              <a:buFont typeface="+mj-lt"/>
              <a:buAutoNum type="arabicPeriod"/>
            </a:pPr>
            <a:r>
              <a:rPr lang="en-US" b="0" i="0" dirty="0">
                <a:solidFill>
                  <a:srgbClr val="212121"/>
                </a:solidFill>
                <a:effectLst/>
                <a:latin typeface="+mn-lt"/>
              </a:rPr>
              <a:t>Run the agent on the environment to collect training data per episode.</a:t>
            </a:r>
          </a:p>
          <a:p>
            <a:pPr algn="just">
              <a:buFont typeface="+mj-lt"/>
              <a:buAutoNum type="arabicPeriod"/>
            </a:pPr>
            <a:r>
              <a:rPr lang="en-US" b="0" i="0" dirty="0">
                <a:solidFill>
                  <a:srgbClr val="212121"/>
                </a:solidFill>
                <a:effectLst/>
                <a:latin typeface="+mn-lt"/>
              </a:rPr>
              <a:t>Compute expected return at each time step.</a:t>
            </a:r>
          </a:p>
          <a:p>
            <a:pPr algn="just">
              <a:buFont typeface="+mj-lt"/>
              <a:buAutoNum type="arabicPeriod"/>
            </a:pPr>
            <a:r>
              <a:rPr lang="en-US" b="0" i="0" dirty="0">
                <a:solidFill>
                  <a:srgbClr val="212121"/>
                </a:solidFill>
                <a:effectLst/>
                <a:latin typeface="+mn-lt"/>
              </a:rPr>
              <a:t>Compute the loss for the combined actor-critic model.</a:t>
            </a:r>
          </a:p>
          <a:p>
            <a:pPr algn="just">
              <a:buFont typeface="+mj-lt"/>
              <a:buAutoNum type="arabicPeriod"/>
            </a:pPr>
            <a:r>
              <a:rPr lang="en-US" b="0" i="0" dirty="0">
                <a:solidFill>
                  <a:srgbClr val="212121"/>
                </a:solidFill>
                <a:effectLst/>
                <a:latin typeface="+mn-lt"/>
              </a:rPr>
              <a:t>Compute gradients and update network parameters.</a:t>
            </a:r>
          </a:p>
          <a:p>
            <a:pPr algn="just">
              <a:buFont typeface="+mj-lt"/>
              <a:buAutoNum type="arabicPeriod"/>
            </a:pPr>
            <a:r>
              <a:rPr lang="en-US" b="0" i="0" dirty="0">
                <a:solidFill>
                  <a:srgbClr val="212121"/>
                </a:solidFill>
                <a:effectLst/>
                <a:latin typeface="+mn-lt"/>
              </a:rPr>
              <a:t>Repeat 1-4 until either success criterion or max episodes has been reached.</a:t>
            </a:r>
          </a:p>
          <a:p>
            <a:endParaRPr lang="en-IN" dirty="0"/>
          </a:p>
        </p:txBody>
      </p:sp>
      <p:sp>
        <p:nvSpPr>
          <p:cNvPr id="4" name="Slide Number Placeholder 3">
            <a:extLst>
              <a:ext uri="{FF2B5EF4-FFF2-40B4-BE49-F238E27FC236}">
                <a16:creationId xmlns:a16="http://schemas.microsoft.com/office/drawing/2014/main" id="{5BC0A235-5E26-4F45-AB8F-F7705214F9BA}"/>
              </a:ext>
            </a:extLst>
          </p:cNvPr>
          <p:cNvSpPr>
            <a:spLocks noGrp="1"/>
          </p:cNvSpPr>
          <p:nvPr>
            <p:ph type="sldNum" sz="quarter" idx="12"/>
          </p:nvPr>
        </p:nvSpPr>
        <p:spPr/>
        <p:txBody>
          <a:bodyPr/>
          <a:lstStyle/>
          <a:p>
            <a:fld id="{3F53F9AE-63D0-44D2-AE78-49DBFC534D12}" type="slidenum">
              <a:rPr lang="en-IN" smtClean="0"/>
              <a:t>24</a:t>
            </a:fld>
            <a:endParaRPr lang="en-IN"/>
          </a:p>
        </p:txBody>
      </p:sp>
    </p:spTree>
    <p:extLst>
      <p:ext uri="{BB962C8B-B14F-4D97-AF65-F5344CB8AC3E}">
        <p14:creationId xmlns:p14="http://schemas.microsoft.com/office/powerpoint/2010/main" val="1223082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DC6C-03B3-424C-B7E6-07D12A7A1AF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C8587A0-5B84-4A04-8C2B-736F60EC98D9}"/>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26918512-77B5-4A8D-AC60-F44E021D71C4}"/>
              </a:ext>
            </a:extLst>
          </p:cNvPr>
          <p:cNvSpPr>
            <a:spLocks noGrp="1"/>
          </p:cNvSpPr>
          <p:nvPr>
            <p:ph type="sldNum" sz="quarter" idx="12"/>
          </p:nvPr>
        </p:nvSpPr>
        <p:spPr/>
        <p:txBody>
          <a:bodyPr/>
          <a:lstStyle/>
          <a:p>
            <a:fld id="{3F53F9AE-63D0-44D2-AE78-49DBFC534D12}" type="slidenum">
              <a:rPr lang="en-IN" smtClean="0"/>
              <a:t>25</a:t>
            </a:fld>
            <a:endParaRPr lang="en-IN"/>
          </a:p>
        </p:txBody>
      </p:sp>
      <p:pic>
        <p:nvPicPr>
          <p:cNvPr id="6148" name="Picture 4">
            <a:extLst>
              <a:ext uri="{FF2B5EF4-FFF2-40B4-BE49-F238E27FC236}">
                <a16:creationId xmlns:a16="http://schemas.microsoft.com/office/drawing/2014/main" id="{249FBD1F-D4C5-4F00-83E8-10AE135B5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788" y="1246173"/>
            <a:ext cx="8197231" cy="481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1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3BAE0-74FF-46BA-A78F-614171631C7D}"/>
              </a:ext>
            </a:extLst>
          </p:cNvPr>
          <p:cNvSpPr>
            <a:spLocks noGrp="1"/>
          </p:cNvSpPr>
          <p:nvPr>
            <p:ph type="title"/>
          </p:nvPr>
        </p:nvSpPr>
        <p:spPr/>
        <p:txBody>
          <a:bodyPr/>
          <a:lstStyle/>
          <a:p>
            <a:r>
              <a:rPr lang="en-US" sz="2400" b="1" dirty="0"/>
              <a:t>1. Collecting training data</a:t>
            </a:r>
            <a:br>
              <a:rPr lang="en-US" dirty="0"/>
            </a:br>
            <a:endParaRPr lang="en-IN" dirty="0"/>
          </a:p>
        </p:txBody>
      </p:sp>
      <p:sp>
        <p:nvSpPr>
          <p:cNvPr id="3" name="Content Placeholder 2">
            <a:extLst>
              <a:ext uri="{FF2B5EF4-FFF2-40B4-BE49-F238E27FC236}">
                <a16:creationId xmlns:a16="http://schemas.microsoft.com/office/drawing/2014/main" id="{4648353D-6144-4F92-9ADC-DD6649E392AF}"/>
              </a:ext>
            </a:extLst>
          </p:cNvPr>
          <p:cNvSpPr>
            <a:spLocks noGrp="1"/>
          </p:cNvSpPr>
          <p:nvPr>
            <p:ph idx="1"/>
          </p:nvPr>
        </p:nvSpPr>
        <p:spPr/>
        <p:txBody>
          <a:bodyPr>
            <a:normAutofit/>
          </a:bodyPr>
          <a:lstStyle/>
          <a:p>
            <a:pPr algn="just"/>
            <a:r>
              <a:rPr lang="en-US" dirty="0"/>
              <a:t>Training data is collected for each episode(state, reward and done flag given an action) .</a:t>
            </a:r>
          </a:p>
          <a:p>
            <a:pPr algn="just"/>
            <a:r>
              <a:rPr lang="en-US" dirty="0"/>
              <a:t>At each time step, the model's forward pass will be run on the environment's state in order to generate action probabilities and the critic value based on the current policy.</a:t>
            </a:r>
          </a:p>
          <a:p>
            <a:pPr algn="just"/>
            <a:r>
              <a:rPr lang="en-US" dirty="0"/>
              <a:t>The next action will be sampled from the action probabilities generated by the model, which would then be applied to the environment, causing the next state and reward to be generated.</a:t>
            </a:r>
          </a:p>
          <a:p>
            <a:pPr marL="0" indent="0">
              <a:buNone/>
            </a:pPr>
            <a:endParaRPr lang="en-IN" dirty="0"/>
          </a:p>
        </p:txBody>
      </p:sp>
      <p:sp>
        <p:nvSpPr>
          <p:cNvPr id="4" name="Slide Number Placeholder 3">
            <a:extLst>
              <a:ext uri="{FF2B5EF4-FFF2-40B4-BE49-F238E27FC236}">
                <a16:creationId xmlns:a16="http://schemas.microsoft.com/office/drawing/2014/main" id="{CB952C36-C43C-4CA8-A982-03B995615339}"/>
              </a:ext>
            </a:extLst>
          </p:cNvPr>
          <p:cNvSpPr>
            <a:spLocks noGrp="1"/>
          </p:cNvSpPr>
          <p:nvPr>
            <p:ph type="sldNum" sz="quarter" idx="12"/>
          </p:nvPr>
        </p:nvSpPr>
        <p:spPr/>
        <p:txBody>
          <a:bodyPr/>
          <a:lstStyle/>
          <a:p>
            <a:fld id="{3F53F9AE-63D0-44D2-AE78-49DBFC534D12}" type="slidenum">
              <a:rPr lang="en-IN" smtClean="0"/>
              <a:t>26</a:t>
            </a:fld>
            <a:endParaRPr lang="en-IN"/>
          </a:p>
        </p:txBody>
      </p:sp>
    </p:spTree>
    <p:extLst>
      <p:ext uri="{BB962C8B-B14F-4D97-AF65-F5344CB8AC3E}">
        <p14:creationId xmlns:p14="http://schemas.microsoft.com/office/powerpoint/2010/main" val="926966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F004-3A69-4C23-8D9E-498497D77630}"/>
              </a:ext>
            </a:extLst>
          </p:cNvPr>
          <p:cNvSpPr>
            <a:spLocks noGrp="1"/>
          </p:cNvSpPr>
          <p:nvPr>
            <p:ph type="title"/>
          </p:nvPr>
        </p:nvSpPr>
        <p:spPr/>
        <p:txBody>
          <a:bodyPr/>
          <a:lstStyle/>
          <a:p>
            <a:r>
              <a:rPr lang="en-US" sz="2400" b="1" dirty="0"/>
              <a:t>2. Computing expected returns</a:t>
            </a:r>
            <a:br>
              <a:rPr lang="en-US" dirty="0"/>
            </a:br>
            <a:endParaRPr lang="en-IN" dirty="0"/>
          </a:p>
        </p:txBody>
      </p:sp>
      <p:sp>
        <p:nvSpPr>
          <p:cNvPr id="3" name="Content Placeholder 2">
            <a:extLst>
              <a:ext uri="{FF2B5EF4-FFF2-40B4-BE49-F238E27FC236}">
                <a16:creationId xmlns:a16="http://schemas.microsoft.com/office/drawing/2014/main" id="{2D9BD9D4-132C-4D86-B217-EF6F7932AA33}"/>
              </a:ext>
            </a:extLst>
          </p:cNvPr>
          <p:cNvSpPr>
            <a:spLocks noGrp="1"/>
          </p:cNvSpPr>
          <p:nvPr>
            <p:ph idx="1"/>
          </p:nvPr>
        </p:nvSpPr>
        <p:spPr>
          <a:xfrm>
            <a:off x="1255146" y="1519399"/>
            <a:ext cx="8946541" cy="4195481"/>
          </a:xfrm>
        </p:spPr>
        <p:txBody>
          <a:bodyPr>
            <a:normAutofit lnSpcReduction="10000"/>
          </a:bodyPr>
          <a:lstStyle/>
          <a:p>
            <a:pPr algn="just"/>
            <a:r>
              <a:rPr lang="en-US" dirty="0"/>
              <a:t>The sequence of rewards for each timestep  t , {r</a:t>
            </a:r>
            <a:r>
              <a:rPr lang="en-US" baseline="-25000" dirty="0"/>
              <a:t>t</a:t>
            </a:r>
            <a:r>
              <a:rPr lang="en-US" dirty="0"/>
              <a:t>}</a:t>
            </a:r>
            <a:r>
              <a:rPr lang="en-US" baseline="30000" dirty="0"/>
              <a:t>T</a:t>
            </a:r>
            <a:r>
              <a:rPr lang="en-US" baseline="-25000" dirty="0"/>
              <a:t>t=1  </a:t>
            </a:r>
            <a:r>
              <a:rPr lang="en-US" dirty="0"/>
              <a:t>collected during one episode is converted into a sequence of expected returns  {G</a:t>
            </a:r>
            <a:r>
              <a:rPr lang="en-US" baseline="-25000" dirty="0"/>
              <a:t>t</a:t>
            </a:r>
            <a:r>
              <a:rPr lang="en-US" dirty="0"/>
              <a:t>}</a:t>
            </a:r>
            <a:r>
              <a:rPr lang="en-US" baseline="30000" dirty="0"/>
              <a:t> T</a:t>
            </a:r>
            <a:r>
              <a:rPr lang="en-US" baseline="-25000" dirty="0"/>
              <a:t>t=1 </a:t>
            </a:r>
            <a:r>
              <a:rPr lang="en-US" dirty="0"/>
              <a:t>in which the sum of rewards is taken from the current timestep  t  to  T  and each reward is multiplied with an exponentially decaying discount factor  γ :</a:t>
            </a:r>
          </a:p>
          <a:p>
            <a:pPr algn="just"/>
            <a:endParaRPr lang="en-US" dirty="0"/>
          </a:p>
          <a:p>
            <a:pPr algn="just"/>
            <a:endParaRPr lang="en-US" dirty="0"/>
          </a:p>
          <a:p>
            <a:pPr algn="just"/>
            <a:r>
              <a:rPr lang="en-US" dirty="0"/>
              <a:t>Intuitively, expected return simply implies that rewards now are better than rewards later. In a mathematical sense, it is to ensure that the sum of the rewards converges.</a:t>
            </a:r>
          </a:p>
          <a:p>
            <a:pPr algn="just"/>
            <a:r>
              <a:rPr lang="en-US" dirty="0"/>
              <a:t>To stabilize training, the resulting sequence of returns is also standardized (i.e. to have zero mean and unit standard deviation).</a:t>
            </a:r>
            <a:endParaRPr lang="en-IN" dirty="0"/>
          </a:p>
        </p:txBody>
      </p:sp>
      <p:sp>
        <p:nvSpPr>
          <p:cNvPr id="4" name="Slide Number Placeholder 3">
            <a:extLst>
              <a:ext uri="{FF2B5EF4-FFF2-40B4-BE49-F238E27FC236}">
                <a16:creationId xmlns:a16="http://schemas.microsoft.com/office/drawing/2014/main" id="{CE418F7E-4782-4B89-9DE6-ECD56AD97EB1}"/>
              </a:ext>
            </a:extLst>
          </p:cNvPr>
          <p:cNvSpPr>
            <a:spLocks noGrp="1"/>
          </p:cNvSpPr>
          <p:nvPr>
            <p:ph type="sldNum" sz="quarter" idx="12"/>
          </p:nvPr>
        </p:nvSpPr>
        <p:spPr/>
        <p:txBody>
          <a:bodyPr/>
          <a:lstStyle/>
          <a:p>
            <a:fld id="{3F53F9AE-63D0-44D2-AE78-49DBFC534D12}" type="slidenum">
              <a:rPr lang="en-IN" smtClean="0"/>
              <a:t>27</a:t>
            </a:fld>
            <a:endParaRPr lang="en-IN"/>
          </a:p>
        </p:txBody>
      </p:sp>
      <p:pic>
        <p:nvPicPr>
          <p:cNvPr id="8" name="Picture 7">
            <a:extLst>
              <a:ext uri="{FF2B5EF4-FFF2-40B4-BE49-F238E27FC236}">
                <a16:creationId xmlns:a16="http://schemas.microsoft.com/office/drawing/2014/main" id="{2B70C6DF-1BF3-40FA-9626-69A5499168D5}"/>
              </a:ext>
            </a:extLst>
          </p:cNvPr>
          <p:cNvPicPr>
            <a:picLocks noChangeAspect="1"/>
          </p:cNvPicPr>
          <p:nvPr/>
        </p:nvPicPr>
        <p:blipFill rotWithShape="1">
          <a:blip r:embed="rId2"/>
          <a:srcRect l="26620" t="45429" r="34027" b="25309"/>
          <a:stretch/>
        </p:blipFill>
        <p:spPr>
          <a:xfrm>
            <a:off x="4666228" y="3129595"/>
            <a:ext cx="2273862" cy="598810"/>
          </a:xfrm>
          <a:prstGeom prst="rect">
            <a:avLst/>
          </a:prstGeom>
        </p:spPr>
      </p:pic>
    </p:spTree>
    <p:extLst>
      <p:ext uri="{BB962C8B-B14F-4D97-AF65-F5344CB8AC3E}">
        <p14:creationId xmlns:p14="http://schemas.microsoft.com/office/powerpoint/2010/main" val="2490931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3342-1622-4F12-A35F-503D7EF19257}"/>
              </a:ext>
            </a:extLst>
          </p:cNvPr>
          <p:cNvSpPr>
            <a:spLocks noGrp="1"/>
          </p:cNvSpPr>
          <p:nvPr>
            <p:ph type="title"/>
          </p:nvPr>
        </p:nvSpPr>
        <p:spPr>
          <a:xfrm>
            <a:off x="646111" y="452718"/>
            <a:ext cx="9404723" cy="526418"/>
          </a:xfrm>
        </p:spPr>
        <p:txBody>
          <a:bodyPr/>
          <a:lstStyle/>
          <a:p>
            <a:r>
              <a:rPr lang="en-US" sz="2400" b="1" dirty="0"/>
              <a:t>3. The actor-critic loss</a:t>
            </a:r>
            <a:endParaRPr lang="en-IN" dirty="0"/>
          </a:p>
        </p:txBody>
      </p:sp>
      <p:sp>
        <p:nvSpPr>
          <p:cNvPr id="3" name="Content Placeholder 2">
            <a:extLst>
              <a:ext uri="{FF2B5EF4-FFF2-40B4-BE49-F238E27FC236}">
                <a16:creationId xmlns:a16="http://schemas.microsoft.com/office/drawing/2014/main" id="{9AB86D57-798F-4DCC-8609-7B772CB340C2}"/>
              </a:ext>
            </a:extLst>
          </p:cNvPr>
          <p:cNvSpPr>
            <a:spLocks noGrp="1"/>
          </p:cNvSpPr>
          <p:nvPr>
            <p:ph idx="1"/>
          </p:nvPr>
        </p:nvSpPr>
        <p:spPr>
          <a:xfrm>
            <a:off x="763446" y="1063416"/>
            <a:ext cx="8946541" cy="5483041"/>
          </a:xfrm>
        </p:spPr>
        <p:txBody>
          <a:bodyPr>
            <a:normAutofit fontScale="92500" lnSpcReduction="20000"/>
          </a:bodyPr>
          <a:lstStyle/>
          <a:p>
            <a:r>
              <a:rPr lang="en-US" dirty="0"/>
              <a:t>Since a actor-critic model is used, the chosen loss function is a combination of actor and critic losses for training, as shown below:</a:t>
            </a:r>
          </a:p>
          <a:p>
            <a:pPr marL="0" indent="0">
              <a:buNone/>
            </a:pPr>
            <a:r>
              <a:rPr lang="en-US" dirty="0"/>
              <a:t>                                                     L=</a:t>
            </a:r>
            <a:r>
              <a:rPr lang="en-US" dirty="0" err="1"/>
              <a:t>L</a:t>
            </a:r>
            <a:r>
              <a:rPr lang="en-US" baseline="-25000" dirty="0" err="1"/>
              <a:t>actor</a:t>
            </a:r>
            <a:r>
              <a:rPr lang="en-US" dirty="0" err="1"/>
              <a:t>+L</a:t>
            </a:r>
            <a:r>
              <a:rPr lang="en-US" baseline="-25000" dirty="0" err="1"/>
              <a:t>critic</a:t>
            </a:r>
            <a:r>
              <a:rPr lang="en-US" dirty="0"/>
              <a:t> </a:t>
            </a:r>
          </a:p>
          <a:p>
            <a:pPr marL="0" indent="0">
              <a:buNone/>
            </a:pPr>
            <a:r>
              <a:rPr lang="en-US" b="1" dirty="0"/>
              <a:t>Actor loss</a:t>
            </a:r>
          </a:p>
          <a:p>
            <a:r>
              <a:rPr lang="en-US" dirty="0"/>
              <a:t>The actor loss is computed with single-sample (per-episode) estimates.</a:t>
            </a:r>
          </a:p>
          <a:p>
            <a:pPr marL="0" indent="0">
              <a:buNone/>
            </a:pPr>
            <a:endParaRPr lang="en-US" dirty="0"/>
          </a:p>
          <a:p>
            <a:pPr marL="0" indent="0">
              <a:buNone/>
            </a:pPr>
            <a:r>
              <a:rPr lang="en-US" dirty="0"/>
              <a:t>where:</a:t>
            </a:r>
          </a:p>
          <a:p>
            <a:r>
              <a:rPr lang="en-US" dirty="0"/>
              <a:t>T : the number of timesteps per episode, which can vary per episode</a:t>
            </a:r>
          </a:p>
          <a:p>
            <a:r>
              <a:rPr lang="en-US" dirty="0"/>
              <a:t>S</a:t>
            </a:r>
            <a:r>
              <a:rPr lang="en-US" baseline="-25000" dirty="0"/>
              <a:t>t</a:t>
            </a:r>
            <a:r>
              <a:rPr lang="en-US" dirty="0"/>
              <a:t> : the state at timestep  t </a:t>
            </a:r>
          </a:p>
          <a:p>
            <a:r>
              <a:rPr lang="en-US" dirty="0"/>
              <a:t>a</a:t>
            </a:r>
            <a:r>
              <a:rPr lang="en-US" baseline="-25000" dirty="0"/>
              <a:t>t</a:t>
            </a:r>
            <a:r>
              <a:rPr lang="en-US" dirty="0"/>
              <a:t> : chosen action at timestep  t  given state  s </a:t>
            </a:r>
          </a:p>
          <a:p>
            <a:r>
              <a:rPr lang="en-US" dirty="0"/>
              <a:t>π</a:t>
            </a:r>
            <a:r>
              <a:rPr lang="en-US" baseline="-25000" dirty="0"/>
              <a:t>θ</a:t>
            </a:r>
            <a:r>
              <a:rPr lang="en-US" dirty="0"/>
              <a:t> : is the policy (actor) parameterized by  θ </a:t>
            </a:r>
          </a:p>
          <a:p>
            <a:r>
              <a:rPr lang="en-US" dirty="0" err="1"/>
              <a:t>V</a:t>
            </a:r>
            <a:r>
              <a:rPr lang="en-US" baseline="-25000" dirty="0" err="1"/>
              <a:t>θ</a:t>
            </a:r>
            <a:r>
              <a:rPr lang="en-US" baseline="30000" dirty="0"/>
              <a:t>π</a:t>
            </a:r>
            <a:r>
              <a:rPr lang="en-US" dirty="0"/>
              <a:t> : is the value function (critic) also parameterized by  θ </a:t>
            </a:r>
          </a:p>
          <a:p>
            <a:r>
              <a:rPr lang="en-US" dirty="0"/>
              <a:t>G=G</a:t>
            </a:r>
            <a:r>
              <a:rPr lang="en-US" baseline="-25000" dirty="0"/>
              <a:t>t</a:t>
            </a:r>
            <a:r>
              <a:rPr lang="en-US" dirty="0"/>
              <a:t> : the expected return for a given state, action pair at timestep  t </a:t>
            </a:r>
          </a:p>
          <a:p>
            <a:r>
              <a:rPr lang="en-US" dirty="0"/>
              <a:t>A negative term is added to the sum since the idea is to maximize the probabilities of actions yielding higher rewards by minimizing the combined loss.</a:t>
            </a:r>
          </a:p>
        </p:txBody>
      </p:sp>
      <p:sp>
        <p:nvSpPr>
          <p:cNvPr id="4" name="Slide Number Placeholder 3">
            <a:extLst>
              <a:ext uri="{FF2B5EF4-FFF2-40B4-BE49-F238E27FC236}">
                <a16:creationId xmlns:a16="http://schemas.microsoft.com/office/drawing/2014/main" id="{CACED9F0-FE32-43BE-B3FF-CE0E9B2EFE43}"/>
              </a:ext>
            </a:extLst>
          </p:cNvPr>
          <p:cNvSpPr>
            <a:spLocks noGrp="1"/>
          </p:cNvSpPr>
          <p:nvPr>
            <p:ph type="sldNum" sz="quarter" idx="12"/>
          </p:nvPr>
        </p:nvSpPr>
        <p:spPr/>
        <p:txBody>
          <a:bodyPr/>
          <a:lstStyle/>
          <a:p>
            <a:fld id="{3F53F9AE-63D0-44D2-AE78-49DBFC534D12}" type="slidenum">
              <a:rPr lang="en-IN" smtClean="0"/>
              <a:t>28</a:t>
            </a:fld>
            <a:endParaRPr lang="en-IN"/>
          </a:p>
        </p:txBody>
      </p:sp>
      <p:pic>
        <p:nvPicPr>
          <p:cNvPr id="8" name="Picture 7">
            <a:extLst>
              <a:ext uri="{FF2B5EF4-FFF2-40B4-BE49-F238E27FC236}">
                <a16:creationId xmlns:a16="http://schemas.microsoft.com/office/drawing/2014/main" id="{14CBA06F-01D0-40EE-99EE-E9401F35E9D7}"/>
              </a:ext>
            </a:extLst>
          </p:cNvPr>
          <p:cNvPicPr>
            <a:picLocks noChangeAspect="1"/>
          </p:cNvPicPr>
          <p:nvPr/>
        </p:nvPicPr>
        <p:blipFill rotWithShape="1">
          <a:blip r:embed="rId2"/>
          <a:srcRect l="34513" t="39882" r="9270" b="45605"/>
          <a:stretch/>
        </p:blipFill>
        <p:spPr>
          <a:xfrm>
            <a:off x="3128086" y="2703751"/>
            <a:ext cx="4440771" cy="681754"/>
          </a:xfrm>
          <a:prstGeom prst="rect">
            <a:avLst/>
          </a:prstGeom>
        </p:spPr>
      </p:pic>
    </p:spTree>
    <p:extLst>
      <p:ext uri="{BB962C8B-B14F-4D97-AF65-F5344CB8AC3E}">
        <p14:creationId xmlns:p14="http://schemas.microsoft.com/office/powerpoint/2010/main" val="13109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33D73-DA75-4FD4-996B-B01D179E10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C99186-F502-4747-89C9-AC8DF335D7AB}"/>
              </a:ext>
            </a:extLst>
          </p:cNvPr>
          <p:cNvSpPr>
            <a:spLocks noGrp="1"/>
          </p:cNvSpPr>
          <p:nvPr>
            <p:ph idx="1"/>
          </p:nvPr>
        </p:nvSpPr>
        <p:spPr>
          <a:xfrm>
            <a:off x="1104293" y="1437923"/>
            <a:ext cx="8946541" cy="4195481"/>
          </a:xfrm>
        </p:spPr>
        <p:txBody>
          <a:bodyPr>
            <a:normAutofit lnSpcReduction="10000"/>
          </a:bodyPr>
          <a:lstStyle/>
          <a:p>
            <a:pPr marL="0" indent="0">
              <a:buNone/>
            </a:pPr>
            <a:r>
              <a:rPr lang="en-US" b="1" dirty="0"/>
              <a:t>Advantage</a:t>
            </a:r>
          </a:p>
          <a:p>
            <a:r>
              <a:rPr lang="en-US" dirty="0"/>
              <a:t>The  G−V  term in our  </a:t>
            </a:r>
            <a:r>
              <a:rPr lang="en-US" dirty="0" err="1"/>
              <a:t>L</a:t>
            </a:r>
            <a:r>
              <a:rPr lang="en-US" baseline="-25000" dirty="0" err="1"/>
              <a:t>actor</a:t>
            </a:r>
            <a:r>
              <a:rPr lang="en-US" dirty="0"/>
              <a:t>  formulation is called the advantage, which indicates how much better an action is given a particular state over a random action selected according to the policy  π  for that state.</a:t>
            </a:r>
          </a:p>
          <a:p>
            <a:endParaRPr lang="en-US" dirty="0"/>
          </a:p>
          <a:p>
            <a:pPr marL="0" indent="0">
              <a:buNone/>
            </a:pPr>
            <a:r>
              <a:rPr lang="en-US" b="1" dirty="0"/>
              <a:t>Critic loss</a:t>
            </a:r>
          </a:p>
          <a:p>
            <a:r>
              <a:rPr lang="en-US" dirty="0"/>
              <a:t>Training  V  to be as close possible to  G  can be set up as a regression problem with the following loss function:</a:t>
            </a:r>
          </a:p>
          <a:p>
            <a:r>
              <a:rPr lang="en-US" dirty="0" err="1"/>
              <a:t>L</a:t>
            </a:r>
            <a:r>
              <a:rPr lang="en-US" baseline="-25000" dirty="0" err="1"/>
              <a:t>critic</a:t>
            </a:r>
            <a:r>
              <a:rPr lang="en-US" dirty="0"/>
              <a:t>=</a:t>
            </a:r>
            <a:r>
              <a:rPr lang="en-US" dirty="0" err="1"/>
              <a:t>L</a:t>
            </a:r>
            <a:r>
              <a:rPr lang="en-US" baseline="-25000" dirty="0" err="1"/>
              <a:t>δ</a:t>
            </a:r>
            <a:r>
              <a:rPr lang="en-US" dirty="0"/>
              <a:t>(</a:t>
            </a:r>
            <a:r>
              <a:rPr lang="en-US" dirty="0" err="1"/>
              <a:t>G,V</a:t>
            </a:r>
            <a:r>
              <a:rPr lang="en-US" baseline="-25000" dirty="0" err="1"/>
              <a:t>θ</a:t>
            </a:r>
            <a:r>
              <a:rPr lang="en-US" baseline="30000" dirty="0"/>
              <a:t>π</a:t>
            </a:r>
            <a:r>
              <a:rPr lang="en-US" dirty="0"/>
              <a:t>) </a:t>
            </a:r>
          </a:p>
          <a:p>
            <a:r>
              <a:rPr lang="en-US" dirty="0"/>
              <a:t>where  </a:t>
            </a:r>
            <a:r>
              <a:rPr lang="en-US" dirty="0" err="1"/>
              <a:t>L</a:t>
            </a:r>
            <a:r>
              <a:rPr lang="en-US" baseline="-25000" dirty="0" err="1"/>
              <a:t>δ</a:t>
            </a:r>
            <a:r>
              <a:rPr lang="en-US" dirty="0"/>
              <a:t>  is the Huber loss.</a:t>
            </a: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4BD2B997-789B-4EC9-88E2-2ABC8A547246}"/>
              </a:ext>
            </a:extLst>
          </p:cNvPr>
          <p:cNvSpPr>
            <a:spLocks noGrp="1"/>
          </p:cNvSpPr>
          <p:nvPr>
            <p:ph type="sldNum" sz="quarter" idx="12"/>
          </p:nvPr>
        </p:nvSpPr>
        <p:spPr/>
        <p:txBody>
          <a:bodyPr/>
          <a:lstStyle/>
          <a:p>
            <a:fld id="{3F53F9AE-63D0-44D2-AE78-49DBFC534D12}" type="slidenum">
              <a:rPr lang="en-IN" smtClean="0"/>
              <a:t>29</a:t>
            </a:fld>
            <a:endParaRPr lang="en-IN"/>
          </a:p>
        </p:txBody>
      </p:sp>
    </p:spTree>
    <p:extLst>
      <p:ext uri="{BB962C8B-B14F-4D97-AF65-F5344CB8AC3E}">
        <p14:creationId xmlns:p14="http://schemas.microsoft.com/office/powerpoint/2010/main" val="2994084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325F-087C-4C83-A713-41E0663090F7}"/>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FD4AB304-4C45-491A-A0CF-11EA78BE1FBF}"/>
              </a:ext>
            </a:extLst>
          </p:cNvPr>
          <p:cNvSpPr>
            <a:spLocks noGrp="1"/>
          </p:cNvSpPr>
          <p:nvPr>
            <p:ph idx="1"/>
          </p:nvPr>
        </p:nvSpPr>
        <p:spPr/>
        <p:txBody>
          <a:bodyPr/>
          <a:lstStyle/>
          <a:p>
            <a:r>
              <a:rPr lang="en-IN" dirty="0"/>
              <a:t>To develop an intelligent agent for cartpole balancing task in a simulated environment using reinforcement learning(actor critic).</a:t>
            </a:r>
          </a:p>
          <a:p>
            <a:r>
              <a:rPr lang="en-IN" dirty="0"/>
              <a:t>To compare the performance of the agent with other GA based agent.</a:t>
            </a:r>
          </a:p>
        </p:txBody>
      </p:sp>
      <p:sp>
        <p:nvSpPr>
          <p:cNvPr id="4" name="Slide Number Placeholder 3">
            <a:extLst>
              <a:ext uri="{FF2B5EF4-FFF2-40B4-BE49-F238E27FC236}">
                <a16:creationId xmlns:a16="http://schemas.microsoft.com/office/drawing/2014/main" id="{7DA6C111-2FBA-4DFF-8910-5A662AFDADD1}"/>
              </a:ext>
            </a:extLst>
          </p:cNvPr>
          <p:cNvSpPr>
            <a:spLocks noGrp="1"/>
          </p:cNvSpPr>
          <p:nvPr>
            <p:ph type="sldNum" sz="quarter" idx="12"/>
          </p:nvPr>
        </p:nvSpPr>
        <p:spPr/>
        <p:txBody>
          <a:bodyPr/>
          <a:lstStyle/>
          <a:p>
            <a:fld id="{3F53F9AE-63D0-44D2-AE78-49DBFC534D12}" type="slidenum">
              <a:rPr lang="en-IN" smtClean="0">
                <a:solidFill>
                  <a:schemeClr val="tx1"/>
                </a:solidFill>
              </a:rPr>
              <a:t>3</a:t>
            </a:fld>
            <a:endParaRPr lang="en-IN" dirty="0">
              <a:solidFill>
                <a:schemeClr val="tx1"/>
              </a:solidFill>
            </a:endParaRPr>
          </a:p>
        </p:txBody>
      </p:sp>
    </p:spTree>
    <p:extLst>
      <p:ext uri="{BB962C8B-B14F-4D97-AF65-F5344CB8AC3E}">
        <p14:creationId xmlns:p14="http://schemas.microsoft.com/office/powerpoint/2010/main" val="3200070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2798-A023-4117-9820-6663D9CF9E3A}"/>
              </a:ext>
            </a:extLst>
          </p:cNvPr>
          <p:cNvSpPr>
            <a:spLocks noGrp="1"/>
          </p:cNvSpPr>
          <p:nvPr>
            <p:ph type="title"/>
          </p:nvPr>
        </p:nvSpPr>
        <p:spPr/>
        <p:txBody>
          <a:bodyPr/>
          <a:lstStyle/>
          <a:p>
            <a:r>
              <a:rPr lang="en-US" sz="2400" b="1" dirty="0"/>
              <a:t>4. Defining the training step to update parameters</a:t>
            </a:r>
            <a:br>
              <a:rPr lang="en-US" dirty="0"/>
            </a:br>
            <a:endParaRPr lang="en-IN" dirty="0"/>
          </a:p>
        </p:txBody>
      </p:sp>
      <p:sp>
        <p:nvSpPr>
          <p:cNvPr id="3" name="Content Placeholder 2">
            <a:extLst>
              <a:ext uri="{FF2B5EF4-FFF2-40B4-BE49-F238E27FC236}">
                <a16:creationId xmlns:a16="http://schemas.microsoft.com/office/drawing/2014/main" id="{847FA477-D8DE-4CE6-A95A-2092A53C856B}"/>
              </a:ext>
            </a:extLst>
          </p:cNvPr>
          <p:cNvSpPr>
            <a:spLocks noGrp="1"/>
          </p:cNvSpPr>
          <p:nvPr>
            <p:ph idx="1"/>
          </p:nvPr>
        </p:nvSpPr>
        <p:spPr>
          <a:xfrm>
            <a:off x="998116" y="1640224"/>
            <a:ext cx="8946541" cy="4195481"/>
          </a:xfrm>
        </p:spPr>
        <p:txBody>
          <a:bodyPr>
            <a:noAutofit/>
          </a:bodyPr>
          <a:lstStyle/>
          <a:p>
            <a:r>
              <a:rPr lang="en-US" sz="1800" dirty="0"/>
              <a:t>All of the steps above are combined into a training step that is run every episode.</a:t>
            </a:r>
          </a:p>
          <a:p>
            <a:r>
              <a:rPr lang="en-US" sz="1800" dirty="0"/>
              <a:t>All steps leading up to the loss function are executed with the </a:t>
            </a:r>
            <a:r>
              <a:rPr lang="en-US" sz="1800" dirty="0" err="1"/>
              <a:t>tf.GradientTape</a:t>
            </a:r>
            <a:r>
              <a:rPr lang="en-US" sz="1800" dirty="0"/>
              <a:t> context to enable automatic differentiation.</a:t>
            </a:r>
          </a:p>
          <a:p>
            <a:r>
              <a:rPr lang="en-US" sz="1800" dirty="0"/>
              <a:t>Adam optimizer was used to apply the gradients to the model parameters.</a:t>
            </a:r>
          </a:p>
          <a:p>
            <a:r>
              <a:rPr lang="en-US" sz="1800" dirty="0"/>
              <a:t>The sum of the undiscounted rewards, </a:t>
            </a:r>
            <a:r>
              <a:rPr lang="en-US" sz="1800" dirty="0" err="1"/>
              <a:t>episode_reward</a:t>
            </a:r>
            <a:r>
              <a:rPr lang="en-US" sz="1800" dirty="0"/>
              <a:t>, is also computed in this step. This value will be used later on to evaluate if the success criterion is met.</a:t>
            </a:r>
          </a:p>
          <a:p>
            <a:r>
              <a:rPr lang="en-US" sz="1800" dirty="0"/>
              <a:t>The </a:t>
            </a:r>
            <a:r>
              <a:rPr lang="en-US" sz="1800" dirty="0" err="1"/>
              <a:t>tf.function</a:t>
            </a:r>
            <a:r>
              <a:rPr lang="en-US" sz="1800" dirty="0"/>
              <a:t> context is applied to the </a:t>
            </a:r>
            <a:r>
              <a:rPr lang="en-US" sz="1800" dirty="0" err="1"/>
              <a:t>train_step</a:t>
            </a:r>
            <a:r>
              <a:rPr lang="en-US" sz="1800" dirty="0"/>
              <a:t> function so that it can be compiled into a callable TensorFlow graph, which can lead to 10x speedup in training.</a:t>
            </a:r>
            <a:endParaRPr lang="en-IN" sz="1800" dirty="0"/>
          </a:p>
        </p:txBody>
      </p:sp>
      <p:sp>
        <p:nvSpPr>
          <p:cNvPr id="4" name="Slide Number Placeholder 3">
            <a:extLst>
              <a:ext uri="{FF2B5EF4-FFF2-40B4-BE49-F238E27FC236}">
                <a16:creationId xmlns:a16="http://schemas.microsoft.com/office/drawing/2014/main" id="{419D8EE8-E7F1-490E-A8E2-B5DAEED2546E}"/>
              </a:ext>
            </a:extLst>
          </p:cNvPr>
          <p:cNvSpPr>
            <a:spLocks noGrp="1"/>
          </p:cNvSpPr>
          <p:nvPr>
            <p:ph type="sldNum" sz="quarter" idx="12"/>
          </p:nvPr>
        </p:nvSpPr>
        <p:spPr/>
        <p:txBody>
          <a:bodyPr/>
          <a:lstStyle/>
          <a:p>
            <a:fld id="{3F53F9AE-63D0-44D2-AE78-49DBFC534D12}" type="slidenum">
              <a:rPr lang="en-IN" smtClean="0"/>
              <a:t>30</a:t>
            </a:fld>
            <a:endParaRPr lang="en-IN"/>
          </a:p>
        </p:txBody>
      </p:sp>
    </p:spTree>
    <p:extLst>
      <p:ext uri="{BB962C8B-B14F-4D97-AF65-F5344CB8AC3E}">
        <p14:creationId xmlns:p14="http://schemas.microsoft.com/office/powerpoint/2010/main" val="3169705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5D08-01C5-4D3C-AD74-526B25FF54FE}"/>
              </a:ext>
            </a:extLst>
          </p:cNvPr>
          <p:cNvSpPr>
            <a:spLocks noGrp="1"/>
          </p:cNvSpPr>
          <p:nvPr>
            <p:ph type="title"/>
          </p:nvPr>
        </p:nvSpPr>
        <p:spPr>
          <a:xfrm>
            <a:off x="646111" y="428442"/>
            <a:ext cx="9404723" cy="1400530"/>
          </a:xfrm>
        </p:spPr>
        <p:txBody>
          <a:bodyPr/>
          <a:lstStyle/>
          <a:p>
            <a:r>
              <a:rPr lang="en-US" sz="2400" b="1" i="0" dirty="0">
                <a:effectLst/>
              </a:rPr>
              <a:t>5. Run the training loop</a:t>
            </a:r>
            <a:endParaRPr lang="en-IN" sz="2400" b="1" dirty="0"/>
          </a:p>
        </p:txBody>
      </p:sp>
      <p:sp>
        <p:nvSpPr>
          <p:cNvPr id="3" name="Content Placeholder 2">
            <a:extLst>
              <a:ext uri="{FF2B5EF4-FFF2-40B4-BE49-F238E27FC236}">
                <a16:creationId xmlns:a16="http://schemas.microsoft.com/office/drawing/2014/main" id="{C7E4F6F1-9EB0-4FEB-B4B1-8A7DBA8280B3}"/>
              </a:ext>
            </a:extLst>
          </p:cNvPr>
          <p:cNvSpPr>
            <a:spLocks noGrp="1"/>
          </p:cNvSpPr>
          <p:nvPr>
            <p:ph idx="1"/>
          </p:nvPr>
        </p:nvSpPr>
        <p:spPr>
          <a:xfrm>
            <a:off x="1192324" y="1331259"/>
            <a:ext cx="8946541" cy="4195481"/>
          </a:xfrm>
        </p:spPr>
        <p:txBody>
          <a:bodyPr/>
          <a:lstStyle/>
          <a:p>
            <a:pPr algn="l"/>
            <a:r>
              <a:rPr lang="en-US" b="0" i="0" dirty="0">
                <a:solidFill>
                  <a:srgbClr val="212121"/>
                </a:solidFill>
                <a:effectLst/>
              </a:rPr>
              <a:t>Training is executed by running the training step until either the success criterion or maximum number of episodes is reached.</a:t>
            </a:r>
          </a:p>
          <a:p>
            <a:pPr algn="l"/>
            <a:r>
              <a:rPr lang="en-US" b="0" i="0" dirty="0">
                <a:solidFill>
                  <a:srgbClr val="212121"/>
                </a:solidFill>
                <a:effectLst/>
              </a:rPr>
              <a:t>A running record of episode rewards is kept in a queue. Once 100 trials are reached, the oldest reward is removed at the left (tail) end of the queue and the newest one is added at the head.</a:t>
            </a:r>
            <a:endParaRPr lang="en-IN" dirty="0"/>
          </a:p>
        </p:txBody>
      </p:sp>
      <p:sp>
        <p:nvSpPr>
          <p:cNvPr id="4" name="Slide Number Placeholder 3">
            <a:extLst>
              <a:ext uri="{FF2B5EF4-FFF2-40B4-BE49-F238E27FC236}">
                <a16:creationId xmlns:a16="http://schemas.microsoft.com/office/drawing/2014/main" id="{9BEC90D3-5F20-46D1-8773-0AC823B14078}"/>
              </a:ext>
            </a:extLst>
          </p:cNvPr>
          <p:cNvSpPr>
            <a:spLocks noGrp="1"/>
          </p:cNvSpPr>
          <p:nvPr>
            <p:ph type="sldNum" sz="quarter" idx="12"/>
          </p:nvPr>
        </p:nvSpPr>
        <p:spPr/>
        <p:txBody>
          <a:bodyPr/>
          <a:lstStyle/>
          <a:p>
            <a:fld id="{3F53F9AE-63D0-44D2-AE78-49DBFC534D12}" type="slidenum">
              <a:rPr lang="en-IN" smtClean="0"/>
              <a:t>31</a:t>
            </a:fld>
            <a:endParaRPr lang="en-IN"/>
          </a:p>
        </p:txBody>
      </p:sp>
      <p:pic>
        <p:nvPicPr>
          <p:cNvPr id="7" name="Picture 6">
            <a:extLst>
              <a:ext uri="{FF2B5EF4-FFF2-40B4-BE49-F238E27FC236}">
                <a16:creationId xmlns:a16="http://schemas.microsoft.com/office/drawing/2014/main" id="{A3683FA2-6617-C00A-9CB0-053311D4A338}"/>
              </a:ext>
            </a:extLst>
          </p:cNvPr>
          <p:cNvPicPr>
            <a:picLocks noChangeAspect="1"/>
          </p:cNvPicPr>
          <p:nvPr/>
        </p:nvPicPr>
        <p:blipFill rotWithShape="1">
          <a:blip r:embed="rId2"/>
          <a:srcRect l="7965" t="53687" r="44712" b="7729"/>
          <a:stretch/>
        </p:blipFill>
        <p:spPr>
          <a:xfrm>
            <a:off x="2953593" y="3552404"/>
            <a:ext cx="5769621" cy="2646096"/>
          </a:xfrm>
          <a:prstGeom prst="rect">
            <a:avLst/>
          </a:prstGeom>
        </p:spPr>
      </p:pic>
    </p:spTree>
    <p:extLst>
      <p:ext uri="{BB962C8B-B14F-4D97-AF65-F5344CB8AC3E}">
        <p14:creationId xmlns:p14="http://schemas.microsoft.com/office/powerpoint/2010/main" val="996584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1B8A-7855-B8FC-656F-553CA0721CF3}"/>
              </a:ext>
            </a:extLst>
          </p:cNvPr>
          <p:cNvSpPr>
            <a:spLocks noGrp="1"/>
          </p:cNvSpPr>
          <p:nvPr>
            <p:ph type="title"/>
          </p:nvPr>
        </p:nvSpPr>
        <p:spPr/>
        <p:txBody>
          <a:bodyPr/>
          <a:lstStyle/>
          <a:p>
            <a:r>
              <a:rPr lang="en-IN" b="1" dirty="0"/>
              <a:t>Genetic Algorithm based Agent</a:t>
            </a:r>
          </a:p>
        </p:txBody>
      </p:sp>
      <p:sp>
        <p:nvSpPr>
          <p:cNvPr id="3" name="Content Placeholder 2">
            <a:extLst>
              <a:ext uri="{FF2B5EF4-FFF2-40B4-BE49-F238E27FC236}">
                <a16:creationId xmlns:a16="http://schemas.microsoft.com/office/drawing/2014/main" id="{9B0D0FC9-8F74-F050-A66A-922B9A1C85BB}"/>
              </a:ext>
            </a:extLst>
          </p:cNvPr>
          <p:cNvSpPr>
            <a:spLocks noGrp="1"/>
          </p:cNvSpPr>
          <p:nvPr>
            <p:ph idx="1"/>
          </p:nvPr>
        </p:nvSpPr>
        <p:spPr/>
        <p:txBody>
          <a:bodyPr>
            <a:normAutofit/>
          </a:bodyPr>
          <a:lstStyle/>
          <a:p>
            <a:pPr algn="just"/>
            <a:r>
              <a:rPr lang="en-US" dirty="0"/>
              <a:t>To solve cartpole problem first create some random training data and then feed it to GA model which in turn will predict the movement of cart(left or right) for every frame.</a:t>
            </a:r>
          </a:p>
          <a:p>
            <a:pPr algn="just"/>
            <a:r>
              <a:rPr lang="en-US" dirty="0"/>
              <a:t>Collect the data by running the environment many times for random moves i.e. for every frame it will be randomly decided whether our cart goes left or right. If score is greater than or equal to 150 then we are going to store every move we made thereafter.</a:t>
            </a:r>
          </a:p>
          <a:p>
            <a:pPr algn="just"/>
            <a:r>
              <a:rPr lang="en-US" dirty="0"/>
              <a:t>Store the current action with previous observation. The reason behind it is that at first as the cart was still, there was no observation but when there was an action the observation was returned from the action. </a:t>
            </a:r>
          </a:p>
          <a:p>
            <a:pPr algn="just"/>
            <a:r>
              <a:rPr lang="en-US" dirty="0"/>
              <a:t>We are considering ‘0’ for ‘left’ and ‘1’ for ‘right’.</a:t>
            </a:r>
          </a:p>
          <a:p>
            <a:endParaRPr lang="en-IN" dirty="0"/>
          </a:p>
        </p:txBody>
      </p:sp>
      <p:sp>
        <p:nvSpPr>
          <p:cNvPr id="4" name="Slide Number Placeholder 3">
            <a:extLst>
              <a:ext uri="{FF2B5EF4-FFF2-40B4-BE49-F238E27FC236}">
                <a16:creationId xmlns:a16="http://schemas.microsoft.com/office/drawing/2014/main" id="{2CA45AB2-31B9-3A4F-554B-0E1E61EE142D}"/>
              </a:ext>
            </a:extLst>
          </p:cNvPr>
          <p:cNvSpPr>
            <a:spLocks noGrp="1"/>
          </p:cNvSpPr>
          <p:nvPr>
            <p:ph type="sldNum" sz="quarter" idx="12"/>
          </p:nvPr>
        </p:nvSpPr>
        <p:spPr/>
        <p:txBody>
          <a:bodyPr/>
          <a:lstStyle/>
          <a:p>
            <a:fld id="{3F53F9AE-63D0-44D2-AE78-49DBFC534D12}" type="slidenum">
              <a:rPr lang="en-IN" smtClean="0"/>
              <a:t>32</a:t>
            </a:fld>
            <a:endParaRPr lang="en-IN"/>
          </a:p>
        </p:txBody>
      </p:sp>
    </p:spTree>
    <p:extLst>
      <p:ext uri="{BB962C8B-B14F-4D97-AF65-F5344CB8AC3E}">
        <p14:creationId xmlns:p14="http://schemas.microsoft.com/office/powerpoint/2010/main" val="3770269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C3D3-FE68-F5FA-8C94-FF47E32959F7}"/>
              </a:ext>
            </a:extLst>
          </p:cNvPr>
          <p:cNvSpPr>
            <a:spLocks noGrp="1"/>
          </p:cNvSpPr>
          <p:nvPr>
            <p:ph type="title"/>
          </p:nvPr>
        </p:nvSpPr>
        <p:spPr/>
        <p:txBody>
          <a:bodyPr/>
          <a:lstStyle/>
          <a:p>
            <a:r>
              <a:rPr lang="en-IN" sz="3200" b="1" dirty="0" err="1"/>
              <a:t>Fiitness</a:t>
            </a:r>
            <a:r>
              <a:rPr lang="en-IN" sz="3200" b="1" dirty="0"/>
              <a:t> function</a:t>
            </a:r>
          </a:p>
        </p:txBody>
      </p:sp>
      <p:sp>
        <p:nvSpPr>
          <p:cNvPr id="3" name="Content Placeholder 2">
            <a:extLst>
              <a:ext uri="{FF2B5EF4-FFF2-40B4-BE49-F238E27FC236}">
                <a16:creationId xmlns:a16="http://schemas.microsoft.com/office/drawing/2014/main" id="{D3B26851-03FB-198E-B37C-D7BC8EA1A5FF}"/>
              </a:ext>
            </a:extLst>
          </p:cNvPr>
          <p:cNvSpPr>
            <a:spLocks noGrp="1"/>
          </p:cNvSpPr>
          <p:nvPr>
            <p:ph idx="1"/>
          </p:nvPr>
        </p:nvSpPr>
        <p:spPr>
          <a:xfrm>
            <a:off x="646111" y="1543120"/>
            <a:ext cx="8946541" cy="4195481"/>
          </a:xfrm>
        </p:spPr>
        <p:txBody>
          <a:bodyPr/>
          <a:lstStyle/>
          <a:p>
            <a:pPr algn="just"/>
            <a:r>
              <a:rPr lang="en-US" dirty="0"/>
              <a:t>Initial population will be 8 randomly created set of genes/weights.</a:t>
            </a:r>
          </a:p>
          <a:p>
            <a:pPr algn="just"/>
            <a:r>
              <a:rPr lang="en-US" dirty="0"/>
              <a:t>The fitness function that we will be using is :</a:t>
            </a:r>
          </a:p>
          <a:p>
            <a:pPr algn="just"/>
            <a:endParaRPr lang="en-US" dirty="0"/>
          </a:p>
          <a:p>
            <a:pPr algn="just"/>
            <a:endParaRPr lang="en-US" dirty="0"/>
          </a:p>
          <a:p>
            <a:pPr algn="just"/>
            <a:r>
              <a:rPr lang="en-US" dirty="0"/>
              <a:t>where, w = weights and x = training data.</a:t>
            </a:r>
          </a:p>
          <a:p>
            <a:pPr algn="just"/>
            <a:r>
              <a:rPr lang="en-US" dirty="0"/>
              <a:t>Observations: cart position ,cart velocity, pole angle.</a:t>
            </a:r>
          </a:p>
          <a:p>
            <a:pPr algn="just"/>
            <a:r>
              <a:rPr lang="en-US" dirty="0"/>
              <a:t>Actions: left or right.</a:t>
            </a:r>
          </a:p>
          <a:p>
            <a:endParaRPr lang="en-IN" dirty="0"/>
          </a:p>
        </p:txBody>
      </p:sp>
      <p:sp>
        <p:nvSpPr>
          <p:cNvPr id="4" name="Slide Number Placeholder 3">
            <a:extLst>
              <a:ext uri="{FF2B5EF4-FFF2-40B4-BE49-F238E27FC236}">
                <a16:creationId xmlns:a16="http://schemas.microsoft.com/office/drawing/2014/main" id="{31025E53-186B-6248-C2BE-D94C65920295}"/>
              </a:ext>
            </a:extLst>
          </p:cNvPr>
          <p:cNvSpPr>
            <a:spLocks noGrp="1"/>
          </p:cNvSpPr>
          <p:nvPr>
            <p:ph type="sldNum" sz="quarter" idx="12"/>
          </p:nvPr>
        </p:nvSpPr>
        <p:spPr/>
        <p:txBody>
          <a:bodyPr/>
          <a:lstStyle/>
          <a:p>
            <a:fld id="{3F53F9AE-63D0-44D2-AE78-49DBFC534D12}" type="slidenum">
              <a:rPr lang="en-IN" smtClean="0"/>
              <a:t>33</a:t>
            </a:fld>
            <a:endParaRPr lang="en-IN"/>
          </a:p>
        </p:txBody>
      </p:sp>
      <p:pic>
        <p:nvPicPr>
          <p:cNvPr id="5" name="Google Shape;110;p5">
            <a:extLst>
              <a:ext uri="{FF2B5EF4-FFF2-40B4-BE49-F238E27FC236}">
                <a16:creationId xmlns:a16="http://schemas.microsoft.com/office/drawing/2014/main" id="{F4410E0F-E3D5-7E36-A375-F50F95359646}"/>
              </a:ext>
            </a:extLst>
          </p:cNvPr>
          <p:cNvPicPr preferRelativeResize="0"/>
          <p:nvPr/>
        </p:nvPicPr>
        <p:blipFill rotWithShape="1">
          <a:blip r:embed="rId2">
            <a:alphaModFix/>
          </a:blip>
          <a:srcRect/>
          <a:stretch/>
        </p:blipFill>
        <p:spPr>
          <a:xfrm>
            <a:off x="4250401" y="2376522"/>
            <a:ext cx="2801073" cy="810228"/>
          </a:xfrm>
          <a:prstGeom prst="rect">
            <a:avLst/>
          </a:prstGeom>
          <a:noFill/>
          <a:ln>
            <a:noFill/>
          </a:ln>
        </p:spPr>
      </p:pic>
    </p:spTree>
    <p:extLst>
      <p:ext uri="{BB962C8B-B14F-4D97-AF65-F5344CB8AC3E}">
        <p14:creationId xmlns:p14="http://schemas.microsoft.com/office/powerpoint/2010/main" val="1493516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7E462-32CD-D401-C2A4-DF5CAC05CC11}"/>
              </a:ext>
            </a:extLst>
          </p:cNvPr>
          <p:cNvSpPr>
            <a:spLocks noGrp="1"/>
          </p:cNvSpPr>
          <p:nvPr>
            <p:ph type="title"/>
          </p:nvPr>
        </p:nvSpPr>
        <p:spPr>
          <a:xfrm>
            <a:off x="645130" y="897780"/>
            <a:ext cx="9404723" cy="1400530"/>
          </a:xfrm>
        </p:spPr>
        <p:txBody>
          <a:bodyPr/>
          <a:lstStyle/>
          <a:p>
            <a:r>
              <a:rPr lang="en-IN" sz="3200" b="1" dirty="0"/>
              <a:t>Selection, Crossover &amp; Mutation</a:t>
            </a:r>
          </a:p>
        </p:txBody>
      </p:sp>
      <p:sp>
        <p:nvSpPr>
          <p:cNvPr id="3" name="Content Placeholder 2">
            <a:extLst>
              <a:ext uri="{FF2B5EF4-FFF2-40B4-BE49-F238E27FC236}">
                <a16:creationId xmlns:a16="http://schemas.microsoft.com/office/drawing/2014/main" id="{D4E3A9BF-9DFB-F0FD-D5C8-22F227B665AC}"/>
              </a:ext>
            </a:extLst>
          </p:cNvPr>
          <p:cNvSpPr>
            <a:spLocks noGrp="1"/>
          </p:cNvSpPr>
          <p:nvPr>
            <p:ph idx="1"/>
          </p:nvPr>
        </p:nvSpPr>
        <p:spPr/>
        <p:txBody>
          <a:bodyPr/>
          <a:lstStyle/>
          <a:p>
            <a:pPr algn="just"/>
            <a:r>
              <a:rPr lang="en-US" dirty="0"/>
              <a:t>Select the fittest individuals as parents i.e. solutions with the highest fitness value.</a:t>
            </a:r>
          </a:p>
          <a:p>
            <a:pPr algn="just"/>
            <a:r>
              <a:rPr lang="en-US" dirty="0"/>
              <a:t>Crossover of the 2 parents using single point crossover.</a:t>
            </a:r>
          </a:p>
          <a:p>
            <a:pPr algn="just"/>
            <a:r>
              <a:rPr lang="en-US" dirty="0"/>
              <a:t>Mutate few </a:t>
            </a:r>
            <a:r>
              <a:rPr lang="en-US" dirty="0" err="1"/>
              <a:t>offsprings</a:t>
            </a:r>
            <a:r>
              <a:rPr lang="en-US" dirty="0"/>
              <a:t> to create diversity in solutions and for that we will add some noise to randomly selected gene of individuals selected for mutation. Randomly interchange bit positions of 2 genes.</a:t>
            </a:r>
          </a:p>
          <a:p>
            <a:endParaRPr lang="en-IN" dirty="0"/>
          </a:p>
        </p:txBody>
      </p:sp>
      <p:sp>
        <p:nvSpPr>
          <p:cNvPr id="4" name="Slide Number Placeholder 3">
            <a:extLst>
              <a:ext uri="{FF2B5EF4-FFF2-40B4-BE49-F238E27FC236}">
                <a16:creationId xmlns:a16="http://schemas.microsoft.com/office/drawing/2014/main" id="{74EFE23A-B0B4-F0A5-D36C-78B353E326DA}"/>
              </a:ext>
            </a:extLst>
          </p:cNvPr>
          <p:cNvSpPr>
            <a:spLocks noGrp="1"/>
          </p:cNvSpPr>
          <p:nvPr>
            <p:ph type="sldNum" sz="quarter" idx="12"/>
          </p:nvPr>
        </p:nvSpPr>
        <p:spPr/>
        <p:txBody>
          <a:bodyPr/>
          <a:lstStyle/>
          <a:p>
            <a:fld id="{3F53F9AE-63D0-44D2-AE78-49DBFC534D12}" type="slidenum">
              <a:rPr lang="en-IN" smtClean="0"/>
              <a:t>34</a:t>
            </a:fld>
            <a:endParaRPr lang="en-IN"/>
          </a:p>
        </p:txBody>
      </p:sp>
    </p:spTree>
    <p:extLst>
      <p:ext uri="{BB962C8B-B14F-4D97-AF65-F5344CB8AC3E}">
        <p14:creationId xmlns:p14="http://schemas.microsoft.com/office/powerpoint/2010/main" val="362145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5454-D0B2-444D-8788-A0EDC205A73B}"/>
              </a:ext>
            </a:extLst>
          </p:cNvPr>
          <p:cNvSpPr>
            <a:spLocks noGrp="1"/>
          </p:cNvSpPr>
          <p:nvPr>
            <p:ph type="title"/>
          </p:nvPr>
        </p:nvSpPr>
        <p:spPr/>
        <p:txBody>
          <a:bodyPr/>
          <a:lstStyle/>
          <a:p>
            <a:r>
              <a:rPr lang="en-US" sz="2400" b="1" i="0" dirty="0">
                <a:effectLst/>
              </a:rPr>
              <a:t>Comparison of Actor-</a:t>
            </a:r>
            <a:r>
              <a:rPr lang="en-US" sz="2400" b="1" i="0" dirty="0" err="1">
                <a:effectLst/>
              </a:rPr>
              <a:t>critc</a:t>
            </a:r>
            <a:r>
              <a:rPr lang="en-US" sz="2400" b="1" i="0" dirty="0">
                <a:effectLst/>
              </a:rPr>
              <a:t> and GA method</a:t>
            </a:r>
            <a:br>
              <a:rPr lang="en-US" b="0" i="0" dirty="0">
                <a:solidFill>
                  <a:srgbClr val="212121"/>
                </a:solidFill>
                <a:effectLst/>
                <a:latin typeface="Roboto" panose="02000000000000000000" pitchFamily="2" charset="0"/>
              </a:rPr>
            </a:br>
            <a:endParaRPr lang="en-IN" dirty="0"/>
          </a:p>
        </p:txBody>
      </p:sp>
      <p:graphicFrame>
        <p:nvGraphicFramePr>
          <p:cNvPr id="5" name="Table 5">
            <a:extLst>
              <a:ext uri="{FF2B5EF4-FFF2-40B4-BE49-F238E27FC236}">
                <a16:creationId xmlns:a16="http://schemas.microsoft.com/office/drawing/2014/main" id="{D1959BE3-953F-4F1F-996A-358F238CAAD2}"/>
              </a:ext>
            </a:extLst>
          </p:cNvPr>
          <p:cNvGraphicFramePr>
            <a:graphicFrameLocks noGrp="1"/>
          </p:cNvGraphicFramePr>
          <p:nvPr>
            <p:ph idx="1"/>
            <p:extLst>
              <p:ext uri="{D42A27DB-BD31-4B8C-83A1-F6EECF244321}">
                <p14:modId xmlns:p14="http://schemas.microsoft.com/office/powerpoint/2010/main" val="1501330142"/>
              </p:ext>
            </p:extLst>
          </p:nvPr>
        </p:nvGraphicFramePr>
        <p:xfrm>
          <a:off x="971044" y="1513211"/>
          <a:ext cx="9404724" cy="4294629"/>
        </p:xfrm>
        <a:graphic>
          <a:graphicData uri="http://schemas.openxmlformats.org/drawingml/2006/table">
            <a:tbl>
              <a:tblPr firstRow="1" bandRow="1">
                <a:tableStyleId>{5C22544A-7EE6-4342-B048-85BDC9FD1C3A}</a:tableStyleId>
              </a:tblPr>
              <a:tblGrid>
                <a:gridCol w="3181542">
                  <a:extLst>
                    <a:ext uri="{9D8B030D-6E8A-4147-A177-3AD203B41FA5}">
                      <a16:colId xmlns:a16="http://schemas.microsoft.com/office/drawing/2014/main" val="4126420130"/>
                    </a:ext>
                  </a:extLst>
                </a:gridCol>
                <a:gridCol w="3111591">
                  <a:extLst>
                    <a:ext uri="{9D8B030D-6E8A-4147-A177-3AD203B41FA5}">
                      <a16:colId xmlns:a16="http://schemas.microsoft.com/office/drawing/2014/main" val="9010979"/>
                    </a:ext>
                  </a:extLst>
                </a:gridCol>
                <a:gridCol w="3111591">
                  <a:extLst>
                    <a:ext uri="{9D8B030D-6E8A-4147-A177-3AD203B41FA5}">
                      <a16:colId xmlns:a16="http://schemas.microsoft.com/office/drawing/2014/main" val="2000163638"/>
                    </a:ext>
                  </a:extLst>
                </a:gridCol>
              </a:tblGrid>
              <a:tr h="1163129">
                <a:tc>
                  <a:txBody>
                    <a:bodyPr/>
                    <a:lstStyle/>
                    <a:p>
                      <a:r>
                        <a:rPr lang="en-IN" dirty="0"/>
                        <a:t>Environment</a:t>
                      </a:r>
                    </a:p>
                  </a:txBody>
                  <a:tcPr/>
                </a:tc>
                <a:tc>
                  <a:txBody>
                    <a:bodyPr/>
                    <a:lstStyle/>
                    <a:p>
                      <a:r>
                        <a:rPr lang="en-IN" dirty="0"/>
                        <a:t>Training Episodes to achieve target of 300</a:t>
                      </a:r>
                    </a:p>
                    <a:p>
                      <a:r>
                        <a:rPr lang="en-IN" dirty="0"/>
                        <a:t>using Actor critic method</a:t>
                      </a:r>
                    </a:p>
                  </a:txBody>
                  <a:tcPr/>
                </a:tc>
                <a:tc>
                  <a:txBody>
                    <a:bodyPr/>
                    <a:lstStyle/>
                    <a:p>
                      <a:r>
                        <a:rPr lang="en-IN" dirty="0"/>
                        <a:t>Training episodes to achieve target</a:t>
                      </a:r>
                    </a:p>
                    <a:p>
                      <a:r>
                        <a:rPr lang="en-IN" dirty="0"/>
                        <a:t>150 using GA</a:t>
                      </a:r>
                    </a:p>
                  </a:txBody>
                  <a:tcPr/>
                </a:tc>
                <a:extLst>
                  <a:ext uri="{0D108BD9-81ED-4DB2-BD59-A6C34878D82A}">
                    <a16:rowId xmlns:a16="http://schemas.microsoft.com/office/drawing/2014/main" val="3290347743"/>
                  </a:ext>
                </a:extLst>
              </a:tr>
              <a:tr h="626300">
                <a:tc>
                  <a:txBody>
                    <a:bodyPr/>
                    <a:lstStyle/>
                    <a:p>
                      <a:r>
                        <a:rPr lang="en-IN" dirty="0" err="1"/>
                        <a:t>ModCartpole</a:t>
                      </a:r>
                      <a:r>
                        <a:rPr lang="en-IN" dirty="0"/>
                        <a:t> V0</a:t>
                      </a:r>
                    </a:p>
                  </a:txBody>
                  <a:tcPr/>
                </a:tc>
                <a:tc>
                  <a:txBody>
                    <a:bodyPr/>
                    <a:lstStyle/>
                    <a:p>
                      <a:r>
                        <a:rPr lang="en-IN" dirty="0"/>
                        <a:t>746</a:t>
                      </a:r>
                    </a:p>
                  </a:txBody>
                  <a:tcPr/>
                </a:tc>
                <a:tc>
                  <a:txBody>
                    <a:bodyPr/>
                    <a:lstStyle/>
                    <a:p>
                      <a:r>
                        <a:rPr lang="en-IN" dirty="0"/>
                        <a:t>1000000</a:t>
                      </a:r>
                    </a:p>
                  </a:txBody>
                  <a:tcPr/>
                </a:tc>
                <a:extLst>
                  <a:ext uri="{0D108BD9-81ED-4DB2-BD59-A6C34878D82A}">
                    <a16:rowId xmlns:a16="http://schemas.microsoft.com/office/drawing/2014/main" val="2245414766"/>
                  </a:ext>
                </a:extLst>
              </a:tr>
              <a:tr h="6263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ModCartpole</a:t>
                      </a:r>
                      <a:r>
                        <a:rPr lang="en-IN" dirty="0"/>
                        <a:t> V1</a:t>
                      </a:r>
                    </a:p>
                  </a:txBody>
                  <a:tcPr/>
                </a:tc>
                <a:tc>
                  <a:txBody>
                    <a:bodyPr/>
                    <a:lstStyle/>
                    <a:p>
                      <a:r>
                        <a:rPr lang="en-IN" dirty="0"/>
                        <a:t>9483</a:t>
                      </a:r>
                    </a:p>
                  </a:txBody>
                  <a:tcPr/>
                </a:tc>
                <a:tc>
                  <a:txBody>
                    <a:bodyPr/>
                    <a:lstStyle/>
                    <a:p>
                      <a:r>
                        <a:rPr lang="en-IN" dirty="0"/>
                        <a:t>10000000</a:t>
                      </a:r>
                    </a:p>
                  </a:txBody>
                  <a:tcPr/>
                </a:tc>
                <a:extLst>
                  <a:ext uri="{0D108BD9-81ED-4DB2-BD59-A6C34878D82A}">
                    <a16:rowId xmlns:a16="http://schemas.microsoft.com/office/drawing/2014/main" val="2057434266"/>
                  </a:ext>
                </a:extLst>
              </a:tr>
              <a:tr h="6263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ModCartpole</a:t>
                      </a:r>
                      <a:r>
                        <a:rPr lang="en-IN" dirty="0"/>
                        <a:t> V2</a:t>
                      </a:r>
                    </a:p>
                  </a:txBody>
                  <a:tcPr/>
                </a:tc>
                <a:tc>
                  <a:txBody>
                    <a:bodyPr/>
                    <a:lstStyle/>
                    <a:p>
                      <a:r>
                        <a:rPr lang="en-IN" dirty="0"/>
                        <a:t>1195</a:t>
                      </a:r>
                    </a:p>
                  </a:txBody>
                  <a:tcPr/>
                </a:tc>
                <a:tc>
                  <a:txBody>
                    <a:bodyPr/>
                    <a:lstStyle/>
                    <a:p>
                      <a:r>
                        <a:rPr lang="en-IN" dirty="0"/>
                        <a:t>1000000</a:t>
                      </a:r>
                    </a:p>
                  </a:txBody>
                  <a:tcPr/>
                </a:tc>
                <a:extLst>
                  <a:ext uri="{0D108BD9-81ED-4DB2-BD59-A6C34878D82A}">
                    <a16:rowId xmlns:a16="http://schemas.microsoft.com/office/drawing/2014/main" val="3540956254"/>
                  </a:ext>
                </a:extLst>
              </a:tr>
              <a:tr h="6263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ModCartpole</a:t>
                      </a:r>
                      <a:r>
                        <a:rPr lang="en-IN" dirty="0"/>
                        <a:t> V3</a:t>
                      </a:r>
                    </a:p>
                  </a:txBody>
                  <a:tcPr/>
                </a:tc>
                <a:tc>
                  <a:txBody>
                    <a:bodyPr/>
                    <a:lstStyle/>
                    <a:p>
                      <a:r>
                        <a:rPr lang="en-IN" dirty="0"/>
                        <a:t>668</a:t>
                      </a:r>
                    </a:p>
                  </a:txBody>
                  <a:tcPr/>
                </a:tc>
                <a:tc>
                  <a:txBody>
                    <a:bodyPr/>
                    <a:lstStyle/>
                    <a:p>
                      <a:r>
                        <a:rPr lang="en-IN" dirty="0"/>
                        <a:t>1000000</a:t>
                      </a:r>
                    </a:p>
                  </a:txBody>
                  <a:tcPr/>
                </a:tc>
                <a:extLst>
                  <a:ext uri="{0D108BD9-81ED-4DB2-BD59-A6C34878D82A}">
                    <a16:rowId xmlns:a16="http://schemas.microsoft.com/office/drawing/2014/main" val="2891879011"/>
                  </a:ext>
                </a:extLst>
              </a:tr>
              <a:tr h="6263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ModCartpole</a:t>
                      </a:r>
                      <a:r>
                        <a:rPr lang="en-IN" dirty="0"/>
                        <a:t> V4</a:t>
                      </a:r>
                    </a:p>
                  </a:txBody>
                  <a:tcPr/>
                </a:tc>
                <a:tc>
                  <a:txBody>
                    <a:bodyPr/>
                    <a:lstStyle/>
                    <a:p>
                      <a:r>
                        <a:rPr lang="en-IN" dirty="0"/>
                        <a:t>925</a:t>
                      </a:r>
                    </a:p>
                  </a:txBody>
                  <a:tcPr/>
                </a:tc>
                <a:tc>
                  <a:txBody>
                    <a:bodyPr/>
                    <a:lstStyle/>
                    <a:p>
                      <a:r>
                        <a:rPr lang="en-IN" dirty="0"/>
                        <a:t>1000000</a:t>
                      </a:r>
                    </a:p>
                  </a:txBody>
                  <a:tcPr/>
                </a:tc>
                <a:extLst>
                  <a:ext uri="{0D108BD9-81ED-4DB2-BD59-A6C34878D82A}">
                    <a16:rowId xmlns:a16="http://schemas.microsoft.com/office/drawing/2014/main" val="712261928"/>
                  </a:ext>
                </a:extLst>
              </a:tr>
            </a:tbl>
          </a:graphicData>
        </a:graphic>
      </p:graphicFrame>
      <p:sp>
        <p:nvSpPr>
          <p:cNvPr id="4" name="Slide Number Placeholder 3">
            <a:extLst>
              <a:ext uri="{FF2B5EF4-FFF2-40B4-BE49-F238E27FC236}">
                <a16:creationId xmlns:a16="http://schemas.microsoft.com/office/drawing/2014/main" id="{EE32427B-997B-41A8-AA39-9ABDD0CFC9DF}"/>
              </a:ext>
            </a:extLst>
          </p:cNvPr>
          <p:cNvSpPr>
            <a:spLocks noGrp="1"/>
          </p:cNvSpPr>
          <p:nvPr>
            <p:ph type="sldNum" sz="quarter" idx="12"/>
          </p:nvPr>
        </p:nvSpPr>
        <p:spPr/>
        <p:txBody>
          <a:bodyPr/>
          <a:lstStyle/>
          <a:p>
            <a:fld id="{3F53F9AE-63D0-44D2-AE78-49DBFC534D12}" type="slidenum">
              <a:rPr lang="en-IN" smtClean="0"/>
              <a:t>35</a:t>
            </a:fld>
            <a:endParaRPr lang="en-IN"/>
          </a:p>
        </p:txBody>
      </p:sp>
    </p:spTree>
    <p:extLst>
      <p:ext uri="{BB962C8B-B14F-4D97-AF65-F5344CB8AC3E}">
        <p14:creationId xmlns:p14="http://schemas.microsoft.com/office/powerpoint/2010/main" val="3630922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E843E-035D-024F-55C0-A8B560A0C265}"/>
              </a:ext>
            </a:extLst>
          </p:cNvPr>
          <p:cNvSpPr>
            <a:spLocks noGrp="1"/>
          </p:cNvSpPr>
          <p:nvPr>
            <p:ph type="title"/>
          </p:nvPr>
        </p:nvSpPr>
        <p:spPr>
          <a:xfrm>
            <a:off x="735124" y="905872"/>
            <a:ext cx="9404723" cy="1400530"/>
          </a:xfrm>
        </p:spPr>
        <p:txBody>
          <a:bodyPr/>
          <a:lstStyle/>
          <a:p>
            <a:r>
              <a:rPr lang="en-US" sz="3200" b="1" dirty="0"/>
              <a:t>Plot Visualization of Actor critic training</a:t>
            </a:r>
            <a:endParaRPr lang="en-IN" sz="3200" b="1" dirty="0"/>
          </a:p>
        </p:txBody>
      </p:sp>
      <p:pic>
        <p:nvPicPr>
          <p:cNvPr id="5" name="Content Placeholder 4">
            <a:extLst>
              <a:ext uri="{FF2B5EF4-FFF2-40B4-BE49-F238E27FC236}">
                <a16:creationId xmlns:a16="http://schemas.microsoft.com/office/drawing/2014/main" id="{25AD9CA9-C161-C354-1731-B686E966E078}"/>
              </a:ext>
            </a:extLst>
          </p:cNvPr>
          <p:cNvPicPr>
            <a:picLocks noGrp="1" noChangeAspect="1"/>
          </p:cNvPicPr>
          <p:nvPr>
            <p:ph idx="1"/>
          </p:nvPr>
        </p:nvPicPr>
        <p:blipFill>
          <a:blip r:embed="rId2"/>
          <a:stretch>
            <a:fillRect/>
          </a:stretch>
        </p:blipFill>
        <p:spPr>
          <a:xfrm>
            <a:off x="291313" y="2087745"/>
            <a:ext cx="3935891" cy="2917008"/>
          </a:xfrm>
          <a:prstGeom prst="rect">
            <a:avLst/>
          </a:prstGeom>
        </p:spPr>
      </p:pic>
      <p:sp>
        <p:nvSpPr>
          <p:cNvPr id="4" name="Slide Number Placeholder 3">
            <a:extLst>
              <a:ext uri="{FF2B5EF4-FFF2-40B4-BE49-F238E27FC236}">
                <a16:creationId xmlns:a16="http://schemas.microsoft.com/office/drawing/2014/main" id="{A83B5849-53AE-7C5F-92CC-E7E3350AC125}"/>
              </a:ext>
            </a:extLst>
          </p:cNvPr>
          <p:cNvSpPr>
            <a:spLocks noGrp="1"/>
          </p:cNvSpPr>
          <p:nvPr>
            <p:ph type="sldNum" sz="quarter" idx="12"/>
          </p:nvPr>
        </p:nvSpPr>
        <p:spPr/>
        <p:txBody>
          <a:bodyPr/>
          <a:lstStyle/>
          <a:p>
            <a:fld id="{3F53F9AE-63D0-44D2-AE78-49DBFC534D12}" type="slidenum">
              <a:rPr lang="en-IN" smtClean="0"/>
              <a:t>36</a:t>
            </a:fld>
            <a:endParaRPr lang="en-IN"/>
          </a:p>
        </p:txBody>
      </p:sp>
      <p:sp>
        <p:nvSpPr>
          <p:cNvPr id="6" name="TextBox 5">
            <a:extLst>
              <a:ext uri="{FF2B5EF4-FFF2-40B4-BE49-F238E27FC236}">
                <a16:creationId xmlns:a16="http://schemas.microsoft.com/office/drawing/2014/main" id="{D3CE2B25-C020-72BA-D81C-5DF4E68B1DFE}"/>
              </a:ext>
            </a:extLst>
          </p:cNvPr>
          <p:cNvSpPr txBox="1"/>
          <p:nvPr/>
        </p:nvSpPr>
        <p:spPr>
          <a:xfrm>
            <a:off x="1319001" y="4944233"/>
            <a:ext cx="2306230" cy="369332"/>
          </a:xfrm>
          <a:prstGeom prst="rect">
            <a:avLst/>
          </a:prstGeom>
          <a:noFill/>
        </p:spPr>
        <p:txBody>
          <a:bodyPr wrap="square" rtlCol="0">
            <a:spAutoFit/>
          </a:bodyPr>
          <a:lstStyle/>
          <a:p>
            <a:r>
              <a:rPr lang="en-US" dirty="0" err="1"/>
              <a:t>ModCartpole</a:t>
            </a:r>
            <a:r>
              <a:rPr lang="en-US" dirty="0"/>
              <a:t> V0</a:t>
            </a:r>
            <a:endParaRPr lang="en-IN" dirty="0"/>
          </a:p>
        </p:txBody>
      </p:sp>
      <p:pic>
        <p:nvPicPr>
          <p:cNvPr id="7" name="Picture 6">
            <a:extLst>
              <a:ext uri="{FF2B5EF4-FFF2-40B4-BE49-F238E27FC236}">
                <a16:creationId xmlns:a16="http://schemas.microsoft.com/office/drawing/2014/main" id="{C44742E2-B326-39B2-2665-E4E5ED159DB4}"/>
              </a:ext>
            </a:extLst>
          </p:cNvPr>
          <p:cNvPicPr>
            <a:picLocks noChangeAspect="1"/>
          </p:cNvPicPr>
          <p:nvPr/>
        </p:nvPicPr>
        <p:blipFill>
          <a:blip r:embed="rId3"/>
          <a:stretch>
            <a:fillRect/>
          </a:stretch>
        </p:blipFill>
        <p:spPr>
          <a:xfrm>
            <a:off x="4259571" y="2087745"/>
            <a:ext cx="3816280" cy="2856488"/>
          </a:xfrm>
          <a:prstGeom prst="rect">
            <a:avLst/>
          </a:prstGeom>
        </p:spPr>
      </p:pic>
      <p:sp>
        <p:nvSpPr>
          <p:cNvPr id="8" name="TextBox 7">
            <a:extLst>
              <a:ext uri="{FF2B5EF4-FFF2-40B4-BE49-F238E27FC236}">
                <a16:creationId xmlns:a16="http://schemas.microsoft.com/office/drawing/2014/main" id="{64DED810-75DE-5D2E-5D35-7099197B5C40}"/>
              </a:ext>
            </a:extLst>
          </p:cNvPr>
          <p:cNvSpPr txBox="1"/>
          <p:nvPr/>
        </p:nvSpPr>
        <p:spPr>
          <a:xfrm>
            <a:off x="5154627" y="4944233"/>
            <a:ext cx="2120113" cy="646331"/>
          </a:xfrm>
          <a:prstGeom prst="rect">
            <a:avLst/>
          </a:prstGeom>
          <a:noFill/>
        </p:spPr>
        <p:txBody>
          <a:bodyPr wrap="square" rtlCol="0">
            <a:spAutoFit/>
          </a:bodyPr>
          <a:lstStyle/>
          <a:p>
            <a:r>
              <a:rPr lang="en-US" dirty="0" err="1"/>
              <a:t>ModCartpole</a:t>
            </a:r>
            <a:r>
              <a:rPr lang="en-US" dirty="0"/>
              <a:t> V1</a:t>
            </a:r>
            <a:endParaRPr lang="en-IN" dirty="0"/>
          </a:p>
          <a:p>
            <a:endParaRPr lang="en-IN" dirty="0"/>
          </a:p>
        </p:txBody>
      </p:sp>
      <p:pic>
        <p:nvPicPr>
          <p:cNvPr id="9" name="Picture 8">
            <a:extLst>
              <a:ext uri="{FF2B5EF4-FFF2-40B4-BE49-F238E27FC236}">
                <a16:creationId xmlns:a16="http://schemas.microsoft.com/office/drawing/2014/main" id="{9956DB31-AAFB-415D-666F-77F3FC1742E1}"/>
              </a:ext>
            </a:extLst>
          </p:cNvPr>
          <p:cNvPicPr>
            <a:picLocks noChangeAspect="1"/>
          </p:cNvPicPr>
          <p:nvPr/>
        </p:nvPicPr>
        <p:blipFill>
          <a:blip r:embed="rId4"/>
          <a:stretch>
            <a:fillRect/>
          </a:stretch>
        </p:blipFill>
        <p:spPr>
          <a:xfrm>
            <a:off x="7964796" y="2087745"/>
            <a:ext cx="4035692" cy="2856488"/>
          </a:xfrm>
          <a:prstGeom prst="rect">
            <a:avLst/>
          </a:prstGeom>
        </p:spPr>
      </p:pic>
      <p:sp>
        <p:nvSpPr>
          <p:cNvPr id="10" name="TextBox 9">
            <a:extLst>
              <a:ext uri="{FF2B5EF4-FFF2-40B4-BE49-F238E27FC236}">
                <a16:creationId xmlns:a16="http://schemas.microsoft.com/office/drawing/2014/main" id="{C37B18CE-20D2-3E7D-BA92-B1417029BE17}"/>
              </a:ext>
            </a:extLst>
          </p:cNvPr>
          <p:cNvSpPr txBox="1"/>
          <p:nvPr/>
        </p:nvSpPr>
        <p:spPr>
          <a:xfrm>
            <a:off x="9215609" y="4944233"/>
            <a:ext cx="2273862" cy="646331"/>
          </a:xfrm>
          <a:prstGeom prst="rect">
            <a:avLst/>
          </a:prstGeom>
          <a:noFill/>
        </p:spPr>
        <p:txBody>
          <a:bodyPr wrap="square" rtlCol="0">
            <a:spAutoFit/>
          </a:bodyPr>
          <a:lstStyle/>
          <a:p>
            <a:r>
              <a:rPr lang="en-US" dirty="0" err="1"/>
              <a:t>ModCartpole</a:t>
            </a:r>
            <a:r>
              <a:rPr lang="en-US" dirty="0"/>
              <a:t> V1</a:t>
            </a:r>
            <a:endParaRPr lang="en-IN" dirty="0"/>
          </a:p>
          <a:p>
            <a:endParaRPr lang="en-IN" dirty="0"/>
          </a:p>
        </p:txBody>
      </p:sp>
    </p:spTree>
    <p:extLst>
      <p:ext uri="{BB962C8B-B14F-4D97-AF65-F5344CB8AC3E}">
        <p14:creationId xmlns:p14="http://schemas.microsoft.com/office/powerpoint/2010/main" val="3653721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EFF7-EB33-A74A-B39A-06F93C91D323}"/>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57E1B84-D01A-1ACE-A455-7D47913CF439}"/>
              </a:ext>
            </a:extLst>
          </p:cNvPr>
          <p:cNvPicPr>
            <a:picLocks noGrp="1" noChangeAspect="1"/>
          </p:cNvPicPr>
          <p:nvPr>
            <p:ph idx="1"/>
          </p:nvPr>
        </p:nvPicPr>
        <p:blipFill>
          <a:blip r:embed="rId2"/>
          <a:stretch>
            <a:fillRect/>
          </a:stretch>
        </p:blipFill>
        <p:spPr>
          <a:xfrm>
            <a:off x="5868665" y="2358829"/>
            <a:ext cx="4626705" cy="2495550"/>
          </a:xfrm>
          <a:prstGeom prst="rect">
            <a:avLst/>
          </a:prstGeom>
        </p:spPr>
      </p:pic>
      <p:sp>
        <p:nvSpPr>
          <p:cNvPr id="4" name="Slide Number Placeholder 3">
            <a:extLst>
              <a:ext uri="{FF2B5EF4-FFF2-40B4-BE49-F238E27FC236}">
                <a16:creationId xmlns:a16="http://schemas.microsoft.com/office/drawing/2014/main" id="{78DE3AFF-C860-920C-5CA2-9043F7E6C4C8}"/>
              </a:ext>
            </a:extLst>
          </p:cNvPr>
          <p:cNvSpPr>
            <a:spLocks noGrp="1"/>
          </p:cNvSpPr>
          <p:nvPr>
            <p:ph type="sldNum" sz="quarter" idx="12"/>
          </p:nvPr>
        </p:nvSpPr>
        <p:spPr/>
        <p:txBody>
          <a:bodyPr/>
          <a:lstStyle/>
          <a:p>
            <a:fld id="{3F53F9AE-63D0-44D2-AE78-49DBFC534D12}" type="slidenum">
              <a:rPr lang="en-IN" smtClean="0"/>
              <a:t>37</a:t>
            </a:fld>
            <a:endParaRPr lang="en-IN"/>
          </a:p>
        </p:txBody>
      </p:sp>
      <p:pic>
        <p:nvPicPr>
          <p:cNvPr id="2050" name="Picture 2">
            <a:extLst>
              <a:ext uri="{FF2B5EF4-FFF2-40B4-BE49-F238E27FC236}">
                <a16:creationId xmlns:a16="http://schemas.microsoft.com/office/drawing/2014/main" id="{E9DAB3E8-2ABC-8255-85D2-C6E079D67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55" y="2358829"/>
            <a:ext cx="4710839"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A28DA4-ADA0-823B-3C0C-6AE57F3D6B0E}"/>
              </a:ext>
            </a:extLst>
          </p:cNvPr>
          <p:cNvSpPr txBox="1"/>
          <p:nvPr/>
        </p:nvSpPr>
        <p:spPr>
          <a:xfrm>
            <a:off x="2629911" y="4854379"/>
            <a:ext cx="2184849" cy="646331"/>
          </a:xfrm>
          <a:prstGeom prst="rect">
            <a:avLst/>
          </a:prstGeom>
          <a:noFill/>
        </p:spPr>
        <p:txBody>
          <a:bodyPr wrap="square" rtlCol="0">
            <a:spAutoFit/>
          </a:bodyPr>
          <a:lstStyle/>
          <a:p>
            <a:r>
              <a:rPr lang="en-IN" dirty="0" err="1"/>
              <a:t>ModCartpole</a:t>
            </a:r>
            <a:r>
              <a:rPr lang="en-IN" dirty="0"/>
              <a:t> V3</a:t>
            </a:r>
            <a:endParaRPr lang="en-IN" sz="1100" dirty="0"/>
          </a:p>
          <a:p>
            <a:endParaRPr lang="en-IN" dirty="0"/>
          </a:p>
        </p:txBody>
      </p:sp>
      <p:sp>
        <p:nvSpPr>
          <p:cNvPr id="8" name="TextBox 7">
            <a:extLst>
              <a:ext uri="{FF2B5EF4-FFF2-40B4-BE49-F238E27FC236}">
                <a16:creationId xmlns:a16="http://schemas.microsoft.com/office/drawing/2014/main" id="{5A14F822-D9BC-49B9-35AD-03C8F99DCF5B}"/>
              </a:ext>
            </a:extLst>
          </p:cNvPr>
          <p:cNvSpPr txBox="1"/>
          <p:nvPr/>
        </p:nvSpPr>
        <p:spPr>
          <a:xfrm>
            <a:off x="7377242" y="4854379"/>
            <a:ext cx="2314322" cy="646331"/>
          </a:xfrm>
          <a:prstGeom prst="rect">
            <a:avLst/>
          </a:prstGeom>
          <a:noFill/>
        </p:spPr>
        <p:txBody>
          <a:bodyPr wrap="square" rtlCol="0">
            <a:spAutoFit/>
          </a:bodyPr>
          <a:lstStyle/>
          <a:p>
            <a:r>
              <a:rPr lang="en-IN" dirty="0" err="1"/>
              <a:t>ModCartpole</a:t>
            </a:r>
            <a:r>
              <a:rPr lang="en-IN" dirty="0"/>
              <a:t> V4</a:t>
            </a:r>
            <a:endParaRPr lang="en-IN" sz="1100" dirty="0"/>
          </a:p>
          <a:p>
            <a:endParaRPr lang="en-IN" dirty="0"/>
          </a:p>
        </p:txBody>
      </p:sp>
    </p:spTree>
    <p:extLst>
      <p:ext uri="{BB962C8B-B14F-4D97-AF65-F5344CB8AC3E}">
        <p14:creationId xmlns:p14="http://schemas.microsoft.com/office/powerpoint/2010/main" val="2688167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3AAC8-2A0D-3F55-971C-55C900C8341A}"/>
              </a:ext>
            </a:extLst>
          </p:cNvPr>
          <p:cNvSpPr>
            <a:spLocks noGrp="1"/>
          </p:cNvSpPr>
          <p:nvPr>
            <p:ph type="title"/>
          </p:nvPr>
        </p:nvSpPr>
        <p:spPr/>
        <p:txBody>
          <a:bodyPr/>
          <a:lstStyle/>
          <a:p>
            <a:r>
              <a:rPr lang="en-IN" sz="3200" b="1" dirty="0"/>
              <a:t>Observations</a:t>
            </a:r>
          </a:p>
        </p:txBody>
      </p:sp>
      <p:sp>
        <p:nvSpPr>
          <p:cNvPr id="3" name="Content Placeholder 2">
            <a:extLst>
              <a:ext uri="{FF2B5EF4-FFF2-40B4-BE49-F238E27FC236}">
                <a16:creationId xmlns:a16="http://schemas.microsoft.com/office/drawing/2014/main" id="{343124ED-691D-4B79-1D24-24E9154C4D31}"/>
              </a:ext>
            </a:extLst>
          </p:cNvPr>
          <p:cNvSpPr>
            <a:spLocks noGrp="1"/>
          </p:cNvSpPr>
          <p:nvPr>
            <p:ph idx="1"/>
          </p:nvPr>
        </p:nvSpPr>
        <p:spPr>
          <a:xfrm>
            <a:off x="747263" y="1526936"/>
            <a:ext cx="8946541" cy="4195481"/>
          </a:xfrm>
        </p:spPr>
        <p:txBody>
          <a:bodyPr/>
          <a:lstStyle/>
          <a:p>
            <a:pPr algn="just"/>
            <a:r>
              <a:rPr lang="en-IN" dirty="0"/>
              <a:t>GA based agent is very much dependent on random moves made without any learning , just to collect the data required for finding optimum weights.</a:t>
            </a:r>
          </a:p>
          <a:p>
            <a:pPr algn="just"/>
            <a:r>
              <a:rPr lang="en-IN" dirty="0"/>
              <a:t>This offline learning process is the core weakness of GA based agent, due to which it fails to achieve high rewards.</a:t>
            </a:r>
          </a:p>
          <a:p>
            <a:pPr algn="just"/>
            <a:r>
              <a:rPr lang="en-IN" dirty="0"/>
              <a:t>Actor critic agent on the other hand uses an online learning process, in which agent initially makes random moves and learns from experience and modifies its actions.</a:t>
            </a:r>
          </a:p>
          <a:p>
            <a:pPr algn="just"/>
            <a:r>
              <a:rPr lang="en-IN" dirty="0"/>
              <a:t>This concept is called a policy which the actor critic agent is learning to optimize by training in the environment.</a:t>
            </a:r>
          </a:p>
        </p:txBody>
      </p:sp>
      <p:sp>
        <p:nvSpPr>
          <p:cNvPr id="4" name="Slide Number Placeholder 3">
            <a:extLst>
              <a:ext uri="{FF2B5EF4-FFF2-40B4-BE49-F238E27FC236}">
                <a16:creationId xmlns:a16="http://schemas.microsoft.com/office/drawing/2014/main" id="{3778E025-A634-B08D-0F26-4B4DDE0A2C58}"/>
              </a:ext>
            </a:extLst>
          </p:cNvPr>
          <p:cNvSpPr>
            <a:spLocks noGrp="1"/>
          </p:cNvSpPr>
          <p:nvPr>
            <p:ph type="sldNum" sz="quarter" idx="12"/>
          </p:nvPr>
        </p:nvSpPr>
        <p:spPr/>
        <p:txBody>
          <a:bodyPr/>
          <a:lstStyle/>
          <a:p>
            <a:fld id="{3F53F9AE-63D0-44D2-AE78-49DBFC534D12}" type="slidenum">
              <a:rPr lang="en-IN" smtClean="0"/>
              <a:t>38</a:t>
            </a:fld>
            <a:endParaRPr lang="en-IN"/>
          </a:p>
        </p:txBody>
      </p:sp>
    </p:spTree>
    <p:extLst>
      <p:ext uri="{BB962C8B-B14F-4D97-AF65-F5344CB8AC3E}">
        <p14:creationId xmlns:p14="http://schemas.microsoft.com/office/powerpoint/2010/main" val="4256856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FDED-5D27-8BD1-65EC-6319E9B4B21F}"/>
              </a:ext>
            </a:extLst>
          </p:cNvPr>
          <p:cNvSpPr>
            <a:spLocks noGrp="1"/>
          </p:cNvSpPr>
          <p:nvPr>
            <p:ph type="title"/>
          </p:nvPr>
        </p:nvSpPr>
        <p:spPr/>
        <p:txBody>
          <a:bodyPr/>
          <a:lstStyle/>
          <a:p>
            <a:r>
              <a:rPr lang="en-IN" b="1" dirty="0"/>
              <a:t>Conclusion and Future Scope</a:t>
            </a:r>
          </a:p>
        </p:txBody>
      </p:sp>
      <p:sp>
        <p:nvSpPr>
          <p:cNvPr id="3" name="Content Placeholder 2">
            <a:extLst>
              <a:ext uri="{FF2B5EF4-FFF2-40B4-BE49-F238E27FC236}">
                <a16:creationId xmlns:a16="http://schemas.microsoft.com/office/drawing/2014/main" id="{59124D9B-4F9C-F519-7265-3FFDC6FCFF2F}"/>
              </a:ext>
            </a:extLst>
          </p:cNvPr>
          <p:cNvSpPr>
            <a:spLocks noGrp="1"/>
          </p:cNvSpPr>
          <p:nvPr>
            <p:ph idx="1"/>
          </p:nvPr>
        </p:nvSpPr>
        <p:spPr>
          <a:xfrm>
            <a:off x="763446" y="1472751"/>
            <a:ext cx="8946541" cy="5018410"/>
          </a:xfrm>
        </p:spPr>
        <p:txBody>
          <a:bodyPr>
            <a:normAutofit/>
          </a:bodyPr>
          <a:lstStyle/>
          <a:p>
            <a:pPr algn="just"/>
            <a:r>
              <a:rPr lang="en-IN" dirty="0"/>
              <a:t>Actor critic based agent was trained and tested and was found to </a:t>
            </a:r>
            <a:r>
              <a:rPr lang="en-IN" dirty="0" err="1"/>
              <a:t>to</a:t>
            </a:r>
            <a:r>
              <a:rPr lang="en-IN" dirty="0"/>
              <a:t> score more rewards compared to the GA based agent.</a:t>
            </a:r>
          </a:p>
          <a:p>
            <a:pPr algn="just"/>
            <a:r>
              <a:rPr lang="en-IN" dirty="0"/>
              <a:t>Training process for Actor critic method is very fast compared to the GA based method.</a:t>
            </a:r>
          </a:p>
          <a:p>
            <a:pPr algn="just"/>
            <a:r>
              <a:rPr lang="en-IN" dirty="0"/>
              <a:t>GA based training is slow due to offline learning where as actor critic is an online learning process.</a:t>
            </a:r>
          </a:p>
          <a:p>
            <a:pPr algn="just"/>
            <a:r>
              <a:rPr lang="en-IN" dirty="0"/>
              <a:t>In future we can train the agent using much more advanced versions of actor critic like asynchronous actor critic method.</a:t>
            </a:r>
          </a:p>
          <a:p>
            <a:pPr algn="just"/>
            <a:r>
              <a:rPr lang="en-IN" dirty="0"/>
              <a:t>Actor critic methods performance can be compared with other reinforcement learning methods like DQN, SARSA, REINFORCE etc.</a:t>
            </a:r>
          </a:p>
          <a:p>
            <a:pPr algn="just"/>
            <a:r>
              <a:rPr lang="en-IN" dirty="0"/>
              <a:t>In future work actuator noise can also be added in the environment in addition to the sensor noise while training the agent.</a:t>
            </a:r>
          </a:p>
          <a:p>
            <a:pPr algn="just"/>
            <a:r>
              <a:rPr lang="en-IN" dirty="0"/>
              <a:t>Actor critic method can be used to train a multi tasking agent.</a:t>
            </a:r>
          </a:p>
          <a:p>
            <a:endParaRPr lang="en-IN" dirty="0"/>
          </a:p>
        </p:txBody>
      </p:sp>
      <p:sp>
        <p:nvSpPr>
          <p:cNvPr id="4" name="Slide Number Placeholder 3">
            <a:extLst>
              <a:ext uri="{FF2B5EF4-FFF2-40B4-BE49-F238E27FC236}">
                <a16:creationId xmlns:a16="http://schemas.microsoft.com/office/drawing/2014/main" id="{E83A26E9-4C64-DB70-D517-A8F38E69FC7D}"/>
              </a:ext>
            </a:extLst>
          </p:cNvPr>
          <p:cNvSpPr>
            <a:spLocks noGrp="1"/>
          </p:cNvSpPr>
          <p:nvPr>
            <p:ph type="sldNum" sz="quarter" idx="12"/>
          </p:nvPr>
        </p:nvSpPr>
        <p:spPr/>
        <p:txBody>
          <a:bodyPr/>
          <a:lstStyle/>
          <a:p>
            <a:fld id="{3F53F9AE-63D0-44D2-AE78-49DBFC534D12}" type="slidenum">
              <a:rPr lang="en-IN" smtClean="0"/>
              <a:t>39</a:t>
            </a:fld>
            <a:endParaRPr lang="en-IN"/>
          </a:p>
        </p:txBody>
      </p:sp>
    </p:spTree>
    <p:extLst>
      <p:ext uri="{BB962C8B-B14F-4D97-AF65-F5344CB8AC3E}">
        <p14:creationId xmlns:p14="http://schemas.microsoft.com/office/powerpoint/2010/main" val="352512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80EE8-412C-43D9-9618-CD561E8498DD}"/>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938216CD-9CA0-45F0-B8E4-868F688C4154}"/>
              </a:ext>
            </a:extLst>
          </p:cNvPr>
          <p:cNvSpPr>
            <a:spLocks noGrp="1"/>
          </p:cNvSpPr>
          <p:nvPr>
            <p:ph idx="1"/>
          </p:nvPr>
        </p:nvSpPr>
        <p:spPr>
          <a:xfrm>
            <a:off x="1104293" y="1475151"/>
            <a:ext cx="8946541" cy="4195481"/>
          </a:xfrm>
        </p:spPr>
        <p:txBody>
          <a:bodyPr/>
          <a:lstStyle/>
          <a:p>
            <a:r>
              <a:rPr lang="en-US" dirty="0"/>
              <a:t>It finds application self balancing transportation systems.</a:t>
            </a:r>
          </a:p>
          <a:p>
            <a:r>
              <a:rPr lang="en-US" dirty="0"/>
              <a:t>It also finds application in robotics.</a:t>
            </a:r>
          </a:p>
          <a:p>
            <a:r>
              <a:rPr lang="en-US" dirty="0"/>
              <a:t>It finds use as a benchmarking problem in control theory.</a:t>
            </a:r>
          </a:p>
          <a:p>
            <a:endParaRPr lang="en-IN" dirty="0"/>
          </a:p>
        </p:txBody>
      </p:sp>
      <p:pic>
        <p:nvPicPr>
          <p:cNvPr id="5" name="Picture 2">
            <a:extLst>
              <a:ext uri="{FF2B5EF4-FFF2-40B4-BE49-F238E27FC236}">
                <a16:creationId xmlns:a16="http://schemas.microsoft.com/office/drawing/2014/main" id="{FE76F74F-9D9A-4A82-B127-FEFC29B69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34" t="6135" b="3815"/>
          <a:stretch/>
        </p:blipFill>
        <p:spPr bwMode="auto">
          <a:xfrm>
            <a:off x="8056240" y="3095862"/>
            <a:ext cx="3546668" cy="26933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1E43DF-54D5-4AAA-9718-D44893526C97}"/>
              </a:ext>
            </a:extLst>
          </p:cNvPr>
          <p:cNvSpPr txBox="1"/>
          <p:nvPr/>
        </p:nvSpPr>
        <p:spPr>
          <a:xfrm>
            <a:off x="8061515" y="5767538"/>
            <a:ext cx="3546669" cy="553998"/>
          </a:xfrm>
          <a:prstGeom prst="rect">
            <a:avLst/>
          </a:prstGeom>
          <a:noFill/>
        </p:spPr>
        <p:txBody>
          <a:bodyPr wrap="square">
            <a:spAutoFit/>
          </a:bodyPr>
          <a:lstStyle/>
          <a:p>
            <a:r>
              <a:rPr lang="en-US" sz="1500" dirty="0"/>
              <a:t>Two-wheeled, self-balancing personal transporter</a:t>
            </a:r>
            <a:endParaRPr lang="en-IN" sz="1500" dirty="0"/>
          </a:p>
        </p:txBody>
      </p:sp>
      <p:pic>
        <p:nvPicPr>
          <p:cNvPr id="6" name="Picture 5">
            <a:extLst>
              <a:ext uri="{FF2B5EF4-FFF2-40B4-BE49-F238E27FC236}">
                <a16:creationId xmlns:a16="http://schemas.microsoft.com/office/drawing/2014/main" id="{38EFA0BF-34C9-43ED-975A-29347AD7FE83}"/>
              </a:ext>
            </a:extLst>
          </p:cNvPr>
          <p:cNvPicPr>
            <a:picLocks noChangeAspect="1"/>
          </p:cNvPicPr>
          <p:nvPr/>
        </p:nvPicPr>
        <p:blipFill>
          <a:blip r:embed="rId3"/>
          <a:stretch>
            <a:fillRect/>
          </a:stretch>
        </p:blipFill>
        <p:spPr>
          <a:xfrm>
            <a:off x="4232795" y="3095862"/>
            <a:ext cx="3546668" cy="2692561"/>
          </a:xfrm>
          <a:prstGeom prst="rect">
            <a:avLst/>
          </a:prstGeom>
        </p:spPr>
      </p:pic>
      <p:sp>
        <p:nvSpPr>
          <p:cNvPr id="10" name="TextBox 9">
            <a:extLst>
              <a:ext uri="{FF2B5EF4-FFF2-40B4-BE49-F238E27FC236}">
                <a16:creationId xmlns:a16="http://schemas.microsoft.com/office/drawing/2014/main" id="{51ED0F9E-AA38-47CE-811D-2A70DECFBF9E}"/>
              </a:ext>
            </a:extLst>
          </p:cNvPr>
          <p:cNvSpPr txBox="1"/>
          <p:nvPr/>
        </p:nvSpPr>
        <p:spPr>
          <a:xfrm>
            <a:off x="4227519" y="5772524"/>
            <a:ext cx="3546668" cy="323165"/>
          </a:xfrm>
          <a:prstGeom prst="rect">
            <a:avLst/>
          </a:prstGeom>
          <a:noFill/>
        </p:spPr>
        <p:txBody>
          <a:bodyPr wrap="square">
            <a:spAutoFit/>
          </a:bodyPr>
          <a:lstStyle/>
          <a:p>
            <a:r>
              <a:rPr lang="en-IN" sz="1500" dirty="0"/>
              <a:t>A self-balancing hoverboard</a:t>
            </a:r>
          </a:p>
        </p:txBody>
      </p:sp>
      <p:pic>
        <p:nvPicPr>
          <p:cNvPr id="11" name="Picture 10">
            <a:extLst>
              <a:ext uri="{FF2B5EF4-FFF2-40B4-BE49-F238E27FC236}">
                <a16:creationId xmlns:a16="http://schemas.microsoft.com/office/drawing/2014/main" id="{44873E77-9273-4AC1-A721-5C0A599DD883}"/>
              </a:ext>
            </a:extLst>
          </p:cNvPr>
          <p:cNvPicPr>
            <a:picLocks noChangeAspect="1"/>
          </p:cNvPicPr>
          <p:nvPr/>
        </p:nvPicPr>
        <p:blipFill>
          <a:blip r:embed="rId4"/>
          <a:stretch>
            <a:fillRect/>
          </a:stretch>
        </p:blipFill>
        <p:spPr>
          <a:xfrm>
            <a:off x="589092" y="3095862"/>
            <a:ext cx="3377479" cy="2692561"/>
          </a:xfrm>
          <a:prstGeom prst="rect">
            <a:avLst/>
          </a:prstGeom>
        </p:spPr>
      </p:pic>
      <p:sp>
        <p:nvSpPr>
          <p:cNvPr id="13" name="TextBox 12">
            <a:extLst>
              <a:ext uri="{FF2B5EF4-FFF2-40B4-BE49-F238E27FC236}">
                <a16:creationId xmlns:a16="http://schemas.microsoft.com/office/drawing/2014/main" id="{DD4F9852-7EFB-437D-9374-6AE93330CDD1}"/>
              </a:ext>
            </a:extLst>
          </p:cNvPr>
          <p:cNvSpPr txBox="1"/>
          <p:nvPr/>
        </p:nvSpPr>
        <p:spPr>
          <a:xfrm>
            <a:off x="583816" y="5767538"/>
            <a:ext cx="3377479" cy="323165"/>
          </a:xfrm>
          <a:prstGeom prst="rect">
            <a:avLst/>
          </a:prstGeom>
          <a:noFill/>
        </p:spPr>
        <p:txBody>
          <a:bodyPr wrap="square" rtlCol="0">
            <a:spAutoFit/>
          </a:bodyPr>
          <a:lstStyle/>
          <a:p>
            <a:r>
              <a:rPr lang="en-IN" sz="1500" dirty="0"/>
              <a:t>Drink serving robot</a:t>
            </a:r>
          </a:p>
        </p:txBody>
      </p:sp>
      <p:sp>
        <p:nvSpPr>
          <p:cNvPr id="4" name="Slide Number Placeholder 3">
            <a:extLst>
              <a:ext uri="{FF2B5EF4-FFF2-40B4-BE49-F238E27FC236}">
                <a16:creationId xmlns:a16="http://schemas.microsoft.com/office/drawing/2014/main" id="{B51B7CAF-B886-44C6-BFE7-44891ABF75D2}"/>
              </a:ext>
            </a:extLst>
          </p:cNvPr>
          <p:cNvSpPr>
            <a:spLocks noGrp="1"/>
          </p:cNvSpPr>
          <p:nvPr>
            <p:ph type="sldNum" sz="quarter" idx="12"/>
          </p:nvPr>
        </p:nvSpPr>
        <p:spPr/>
        <p:txBody>
          <a:bodyPr/>
          <a:lstStyle/>
          <a:p>
            <a:fld id="{3F53F9AE-63D0-44D2-AE78-49DBFC534D12}" type="slidenum">
              <a:rPr lang="en-IN" smtClean="0">
                <a:solidFill>
                  <a:schemeClr val="tx1"/>
                </a:solidFill>
              </a:rPr>
              <a:t>4</a:t>
            </a:fld>
            <a:endParaRPr lang="en-IN" dirty="0">
              <a:solidFill>
                <a:schemeClr val="tx1"/>
              </a:solidFill>
            </a:endParaRPr>
          </a:p>
        </p:txBody>
      </p:sp>
    </p:spTree>
    <p:extLst>
      <p:ext uri="{BB962C8B-B14F-4D97-AF65-F5344CB8AC3E}">
        <p14:creationId xmlns:p14="http://schemas.microsoft.com/office/powerpoint/2010/main" val="543402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0C18-B528-4786-99A4-9696459DBAC5}"/>
              </a:ext>
            </a:extLst>
          </p:cNvPr>
          <p:cNvSpPr>
            <a:spLocks noGrp="1"/>
          </p:cNvSpPr>
          <p:nvPr>
            <p:ph type="title"/>
          </p:nvPr>
        </p:nvSpPr>
        <p:spPr>
          <a:xfrm>
            <a:off x="589467" y="117335"/>
            <a:ext cx="9404723" cy="1400530"/>
          </a:xfrm>
        </p:spPr>
        <p:txBody>
          <a:bodyPr/>
          <a:lstStyle/>
          <a:p>
            <a:r>
              <a:rPr lang="en-IN" dirty="0"/>
              <a:t>References</a:t>
            </a:r>
          </a:p>
        </p:txBody>
      </p:sp>
      <p:sp>
        <p:nvSpPr>
          <p:cNvPr id="3" name="Content Placeholder 2">
            <a:extLst>
              <a:ext uri="{FF2B5EF4-FFF2-40B4-BE49-F238E27FC236}">
                <a16:creationId xmlns:a16="http://schemas.microsoft.com/office/drawing/2014/main" id="{8AA5B6F2-5CC4-4F18-8A80-39C8D1B26881}"/>
              </a:ext>
            </a:extLst>
          </p:cNvPr>
          <p:cNvSpPr>
            <a:spLocks noGrp="1"/>
          </p:cNvSpPr>
          <p:nvPr>
            <p:ph idx="1"/>
          </p:nvPr>
        </p:nvSpPr>
        <p:spPr>
          <a:xfrm>
            <a:off x="947817" y="918565"/>
            <a:ext cx="9404723" cy="5409406"/>
          </a:xfrm>
        </p:spPr>
        <p:txBody>
          <a:bodyPr>
            <a:normAutofit lnSpcReduction="10000"/>
          </a:bodyPr>
          <a:lstStyle/>
          <a:p>
            <a:pPr algn="just">
              <a:buClrTx/>
              <a:buFont typeface="+mj-lt"/>
              <a:buAutoNum type="arabicPeriod"/>
            </a:pPr>
            <a:r>
              <a:rPr lang="en-IN" sz="1400" dirty="0" err="1"/>
              <a:t>Botvinick</a:t>
            </a:r>
            <a:r>
              <a:rPr lang="en-IN" sz="1400" dirty="0"/>
              <a:t> Mathew, Ritter Sam, Wang Jane, </a:t>
            </a:r>
            <a:r>
              <a:rPr lang="en-IN" sz="1400" dirty="0" err="1"/>
              <a:t>Kurth</a:t>
            </a:r>
            <a:r>
              <a:rPr lang="en-IN" sz="1400" dirty="0"/>
              <a:t>-Nelson Zeb, Blundell Charles, Hassabis </a:t>
            </a:r>
            <a:r>
              <a:rPr lang="en-IN" sz="1400" dirty="0" err="1"/>
              <a:t>Demis</a:t>
            </a:r>
            <a:r>
              <a:rPr lang="en-IN" sz="1400" dirty="0"/>
              <a:t>, “Reinforcement Learning, Fast and Slow”, Trends in Cognitive Sciences, </a:t>
            </a:r>
            <a:r>
              <a:rPr lang="en-IN" sz="1400" dirty="0" err="1"/>
              <a:t>Elsevier,Vol</a:t>
            </a:r>
            <a:r>
              <a:rPr lang="en-IN" sz="1400" dirty="0"/>
              <a:t> 23, pp.408-422, 2019.</a:t>
            </a:r>
          </a:p>
          <a:p>
            <a:pPr algn="just">
              <a:buClrTx/>
              <a:buFont typeface="+mj-lt"/>
              <a:buAutoNum type="arabicPeriod"/>
            </a:pPr>
            <a:r>
              <a:rPr lang="en-IN" sz="1400" dirty="0" err="1"/>
              <a:t>Pingchuan</a:t>
            </a:r>
            <a:r>
              <a:rPr lang="en-IN" sz="1400" dirty="0"/>
              <a:t> Ma, </a:t>
            </a:r>
            <a:r>
              <a:rPr lang="en-IN" sz="1400" dirty="0" err="1"/>
              <a:t>Yunsheng</a:t>
            </a:r>
            <a:r>
              <a:rPr lang="en-IN" sz="1400" dirty="0"/>
              <a:t> Tian, </a:t>
            </a:r>
            <a:r>
              <a:rPr lang="en-IN" sz="1400" dirty="0" err="1"/>
              <a:t>Zherong</a:t>
            </a:r>
            <a:r>
              <a:rPr lang="en-IN" sz="1400" dirty="0"/>
              <a:t> Pan, Bo Ren, Dinesh </a:t>
            </a:r>
            <a:r>
              <a:rPr lang="en-IN" sz="1400" dirty="0" err="1"/>
              <a:t>Manocha</a:t>
            </a:r>
            <a:r>
              <a:rPr lang="en-IN" sz="1400" dirty="0"/>
              <a:t>, “</a:t>
            </a:r>
            <a:r>
              <a:rPr lang="en-US" sz="1400" dirty="0"/>
              <a:t>Fluid directed rigid body control using deep reinforcement learning”, ACM Transactions on </a:t>
            </a:r>
            <a:r>
              <a:rPr lang="en-US" sz="1400" dirty="0" err="1"/>
              <a:t>Graphics,ACM</a:t>
            </a:r>
            <a:r>
              <a:rPr lang="en-US" sz="1400" dirty="0"/>
              <a:t>, Vol 37,Issue 4, pp.1-11, August 2018.</a:t>
            </a:r>
          </a:p>
          <a:p>
            <a:pPr algn="just">
              <a:buClrTx/>
              <a:buFont typeface="+mj-lt"/>
              <a:buAutoNum type="arabicPeriod"/>
            </a:pPr>
            <a:r>
              <a:rPr lang="en-IN" sz="1400" dirty="0"/>
              <a:t>H. V. Nghi et , Huynh Vinh Nghi, </a:t>
            </a:r>
            <a:r>
              <a:rPr lang="en-IN" sz="1400" dirty="0" err="1"/>
              <a:t>Dinh</a:t>
            </a:r>
            <a:r>
              <a:rPr lang="en-IN" sz="1400" dirty="0"/>
              <a:t> Phuoc </a:t>
            </a:r>
            <a:r>
              <a:rPr lang="en-IN" sz="1400" dirty="0" err="1"/>
              <a:t>Nhien</a:t>
            </a:r>
            <a:r>
              <a:rPr lang="en-IN" sz="1400" dirty="0"/>
              <a:t>, Dang Xuan Ba, "A LQR-based Neural-network Controller for Fast Stabilizing Rotary Inverted Pendulum," International Conference on System Science and Engineering (ICSSE), pp.19-22, 2021.</a:t>
            </a:r>
          </a:p>
          <a:p>
            <a:pPr algn="just">
              <a:buClrTx/>
              <a:buFont typeface="+mj-lt"/>
              <a:buAutoNum type="arabicPeriod"/>
            </a:pPr>
            <a:r>
              <a:rPr lang="en-IN" sz="1400" dirty="0"/>
              <a:t>Johnson, T., Zhou, S., Cheah, W. et al., “Implementation of a Perceptual Controller for an Inverted Pendulum Robot”, Journal of  Intelligent &amp; Robotic Systems ,Vol.99, pp.683–692, 2020.</a:t>
            </a:r>
          </a:p>
          <a:p>
            <a:pPr algn="just">
              <a:buClrTx/>
              <a:buFont typeface="+mj-lt"/>
              <a:buAutoNum type="arabicPeriod"/>
            </a:pPr>
            <a:r>
              <a:rPr lang="en-IN" sz="1400" dirty="0"/>
              <a:t>M. Chen, H. K. Lam, Q. Shi and B. Xiao, "Reinforcement Learning-Based Control of Nonlinear Systems Using Lyapunov Stability Concept and Fuzzy Reward Scheme”, IEEE Transactions on Circuits and Systems II: Express Briefs, Vol. 67, no. 10, pp. 2059-2063, Oct. 2020.</a:t>
            </a:r>
          </a:p>
          <a:p>
            <a:pPr algn="just">
              <a:buClrTx/>
              <a:buFont typeface="+mj-lt"/>
              <a:buAutoNum type="arabicPeriod"/>
            </a:pPr>
            <a:r>
              <a:rPr lang="en-IN" sz="1400" dirty="0"/>
              <a:t>Amit </a:t>
            </a:r>
            <a:r>
              <a:rPr lang="en-IN" sz="1400" dirty="0" err="1"/>
              <a:t>Kukker</a:t>
            </a:r>
            <a:r>
              <a:rPr lang="en-IN" sz="1400" dirty="0"/>
              <a:t>, Rajneesh Sharma, “Genetic Algorithm-Optimized Fuzzy Lyapunov Reinforcement Learning for Nonlinear Systems”, </a:t>
            </a:r>
            <a:r>
              <a:rPr lang="en-US" sz="1400" dirty="0"/>
              <a:t>Arabian Journal for Science and Engineering, Springer, Issue.3, 2020.</a:t>
            </a:r>
            <a:endParaRPr lang="en-IN" sz="1400" dirty="0"/>
          </a:p>
          <a:p>
            <a:pPr algn="just">
              <a:buClrTx/>
              <a:buFont typeface="+mj-lt"/>
              <a:buAutoNum type="arabicPeriod"/>
            </a:pPr>
            <a:r>
              <a:rPr lang="en-IN" sz="1400" dirty="0"/>
              <a:t>Brockman G., Cheung V., </a:t>
            </a:r>
            <a:r>
              <a:rPr lang="en-IN" sz="1400" dirty="0" err="1"/>
              <a:t>Pettersson</a:t>
            </a:r>
            <a:r>
              <a:rPr lang="en-IN" sz="1400" dirty="0"/>
              <a:t> L., Schneider J., Schulman J., Tang J., &amp; Zaremba, W, “</a:t>
            </a:r>
            <a:r>
              <a:rPr lang="en-IN" sz="1400" dirty="0" err="1"/>
              <a:t>Openai</a:t>
            </a:r>
            <a:r>
              <a:rPr lang="en-IN" sz="1400" dirty="0"/>
              <a:t> gym”, </a:t>
            </a:r>
            <a:r>
              <a:rPr lang="en-IN" sz="1400" dirty="0" err="1"/>
              <a:t>ArXiv</a:t>
            </a:r>
            <a:r>
              <a:rPr lang="en-IN" sz="1400" dirty="0"/>
              <a:t> Preprint, ArXiv:1606.01540, 2016.</a:t>
            </a:r>
          </a:p>
          <a:p>
            <a:pPr algn="just">
              <a:buClrTx/>
              <a:buFont typeface="+mj-lt"/>
              <a:buAutoNum type="arabicPeriod"/>
            </a:pPr>
            <a:r>
              <a:rPr lang="en-IN" sz="1400" dirty="0"/>
              <a:t>Mohamad H </a:t>
            </a:r>
            <a:r>
              <a:rPr lang="en-IN" sz="1400" dirty="0" err="1"/>
              <a:t>Danesh</a:t>
            </a:r>
            <a:r>
              <a:rPr lang="en-IN" sz="1400" dirty="0"/>
              <a:t>, Alan Fern, “</a:t>
            </a:r>
            <a:r>
              <a:rPr lang="en-US" sz="1400" dirty="0"/>
              <a:t>Out-of-Distribution Dynamics Detection: RL-Relevant Benchmarks and Results”, ICML Workshop on Uncertainty &amp; Robustness in Deep Learning, 2021. </a:t>
            </a:r>
          </a:p>
          <a:p>
            <a:pPr algn="just">
              <a:buClrTx/>
              <a:buFont typeface="+mj-lt"/>
              <a:buAutoNum type="arabicPeriod"/>
            </a:pPr>
            <a:r>
              <a:rPr lang="en-US" sz="1400" dirty="0"/>
              <a:t>Richard S. Sutton, Andrew G. </a:t>
            </a:r>
            <a:r>
              <a:rPr lang="en-US" sz="1400" dirty="0" err="1"/>
              <a:t>Barto</a:t>
            </a:r>
            <a:r>
              <a:rPr lang="en-US" sz="1400" dirty="0"/>
              <a:t>, “Chapter 11: Policy Approximation”, Reinforcement Learning: An Introduction, Second edition, 2014.</a:t>
            </a:r>
          </a:p>
          <a:p>
            <a:pPr algn="just">
              <a:buClrTx/>
              <a:buFont typeface="+mj-lt"/>
              <a:buAutoNum type="arabicPeriod"/>
            </a:pPr>
            <a:endParaRPr lang="en-IN" sz="1400" dirty="0"/>
          </a:p>
          <a:p>
            <a:pPr algn="just">
              <a:buClrTx/>
              <a:buFont typeface="+mj-lt"/>
              <a:buAutoNum type="arabicPeriod"/>
            </a:pPr>
            <a:endParaRPr lang="en-IN" sz="1500" dirty="0"/>
          </a:p>
          <a:p>
            <a:pPr algn="just">
              <a:buClrTx/>
              <a:buFont typeface="+mj-lt"/>
              <a:buAutoNum type="arabicPeriod"/>
            </a:pPr>
            <a:endParaRPr lang="en-IN" sz="1500" dirty="0"/>
          </a:p>
        </p:txBody>
      </p:sp>
      <p:sp>
        <p:nvSpPr>
          <p:cNvPr id="14" name="Slide Number Placeholder 13">
            <a:extLst>
              <a:ext uri="{FF2B5EF4-FFF2-40B4-BE49-F238E27FC236}">
                <a16:creationId xmlns:a16="http://schemas.microsoft.com/office/drawing/2014/main" id="{E253FCEE-650C-48D8-B7E6-825548C8884C}"/>
              </a:ext>
            </a:extLst>
          </p:cNvPr>
          <p:cNvSpPr>
            <a:spLocks noGrp="1"/>
          </p:cNvSpPr>
          <p:nvPr>
            <p:ph type="sldNum" sz="quarter" idx="12"/>
          </p:nvPr>
        </p:nvSpPr>
        <p:spPr/>
        <p:txBody>
          <a:bodyPr/>
          <a:lstStyle/>
          <a:p>
            <a:fld id="{3F53F9AE-63D0-44D2-AE78-49DBFC534D12}" type="slidenum">
              <a:rPr lang="en-IN" smtClean="0">
                <a:solidFill>
                  <a:schemeClr val="tx1"/>
                </a:solidFill>
              </a:rPr>
              <a:t>40</a:t>
            </a:fld>
            <a:endParaRPr lang="en-IN" dirty="0">
              <a:solidFill>
                <a:schemeClr val="tx1"/>
              </a:solidFill>
            </a:endParaRPr>
          </a:p>
        </p:txBody>
      </p:sp>
    </p:spTree>
    <p:extLst>
      <p:ext uri="{BB962C8B-B14F-4D97-AF65-F5344CB8AC3E}">
        <p14:creationId xmlns:p14="http://schemas.microsoft.com/office/powerpoint/2010/main" val="934798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231F-3A05-4942-B6F6-C7956E50470B}"/>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6F2D6C41-36A3-4D38-9416-294BBBB1B073}"/>
              </a:ext>
            </a:extLst>
          </p:cNvPr>
          <p:cNvSpPr>
            <a:spLocks noGrp="1"/>
          </p:cNvSpPr>
          <p:nvPr>
            <p:ph idx="1"/>
          </p:nvPr>
        </p:nvSpPr>
        <p:spPr>
          <a:xfrm>
            <a:off x="1103312" y="1407382"/>
            <a:ext cx="8946541" cy="4841018"/>
          </a:xfrm>
        </p:spPr>
        <p:txBody>
          <a:bodyPr>
            <a:normAutofit fontScale="92500" lnSpcReduction="20000"/>
          </a:bodyPr>
          <a:lstStyle/>
          <a:p>
            <a:pPr algn="just"/>
            <a:r>
              <a:rPr lang="en-US" sz="2100" b="1" dirty="0"/>
              <a:t>Reinforcement learning </a:t>
            </a:r>
            <a:r>
              <a:rPr lang="en-US" sz="2100" dirty="0"/>
              <a:t>(RL) is an area of AI concerned with how intelligent agents decides to take actions in an environment in order to maximize the cumulative reward. Here the focus is on finding a balance between exploration and exploitation.</a:t>
            </a:r>
          </a:p>
          <a:p>
            <a:pPr algn="just"/>
            <a:r>
              <a:rPr lang="en-US" sz="2100" dirty="0"/>
              <a:t> A </a:t>
            </a:r>
            <a:r>
              <a:rPr lang="en-US" sz="2100" b="1" dirty="0"/>
              <a:t>control problem </a:t>
            </a:r>
            <a:r>
              <a:rPr lang="en-US" sz="2100" dirty="0"/>
              <a:t>includes a cost function that is a function of state and control variables. Classical physics control problems are balancing (cartpole problem), floating in air and safe landing (drones), object-fetching (robots), line following (robot), hill-climb (self-driving car). Optimal control deals with the problem of finding a control law for a given system such that a certain optimality criterion is achieved.</a:t>
            </a:r>
          </a:p>
          <a:p>
            <a:pPr algn="just"/>
            <a:r>
              <a:rPr lang="en-US" sz="2100" b="1" dirty="0" err="1"/>
              <a:t>CartPole</a:t>
            </a:r>
            <a:r>
              <a:rPr lang="en-US" sz="2100" dirty="0"/>
              <a:t>, also known as inverted pendulum, is a task in which we try to balance the pole as long as possible. The goal of this task is to move the cart left and right so that the pole can stand (within a certain angle) as long as possible.</a:t>
            </a:r>
          </a:p>
          <a:p>
            <a:pPr algn="just"/>
            <a:r>
              <a:rPr lang="en-US" sz="2100" dirty="0"/>
              <a:t> The aim of this mini-project is to design and develop an intelligent agent for </a:t>
            </a:r>
            <a:r>
              <a:rPr lang="en-US" sz="2100" dirty="0" err="1"/>
              <a:t>CartPole</a:t>
            </a:r>
            <a:r>
              <a:rPr lang="en-US" sz="2100" dirty="0"/>
              <a:t> balancing task using reinforcement learning techniques along with associated libraries and toolkits</a:t>
            </a:r>
            <a:r>
              <a:rPr lang="en-US" dirty="0"/>
              <a:t>. </a:t>
            </a:r>
            <a:endParaRPr lang="en-IN" dirty="0"/>
          </a:p>
        </p:txBody>
      </p:sp>
      <p:sp>
        <p:nvSpPr>
          <p:cNvPr id="4" name="Slide Number Placeholder 3">
            <a:extLst>
              <a:ext uri="{FF2B5EF4-FFF2-40B4-BE49-F238E27FC236}">
                <a16:creationId xmlns:a16="http://schemas.microsoft.com/office/drawing/2014/main" id="{EBDC586A-00E6-48B6-BB4D-9610C8CFB796}"/>
              </a:ext>
            </a:extLst>
          </p:cNvPr>
          <p:cNvSpPr>
            <a:spLocks noGrp="1"/>
          </p:cNvSpPr>
          <p:nvPr>
            <p:ph type="sldNum" sz="quarter" idx="12"/>
          </p:nvPr>
        </p:nvSpPr>
        <p:spPr/>
        <p:txBody>
          <a:bodyPr/>
          <a:lstStyle/>
          <a:p>
            <a:fld id="{3F53F9AE-63D0-44D2-AE78-49DBFC534D12}" type="slidenum">
              <a:rPr lang="en-IN" smtClean="0">
                <a:solidFill>
                  <a:schemeClr val="tx1"/>
                </a:solidFill>
              </a:rPr>
              <a:t>5</a:t>
            </a:fld>
            <a:endParaRPr lang="en-IN" dirty="0">
              <a:solidFill>
                <a:schemeClr val="tx1"/>
              </a:solidFill>
            </a:endParaRPr>
          </a:p>
        </p:txBody>
      </p:sp>
    </p:spTree>
    <p:extLst>
      <p:ext uri="{BB962C8B-B14F-4D97-AF65-F5344CB8AC3E}">
        <p14:creationId xmlns:p14="http://schemas.microsoft.com/office/powerpoint/2010/main" val="159057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8577-8D38-488D-88A6-E473BA003FFC}"/>
              </a:ext>
            </a:extLst>
          </p:cNvPr>
          <p:cNvSpPr>
            <a:spLocks noGrp="1"/>
          </p:cNvSpPr>
          <p:nvPr>
            <p:ph type="title"/>
          </p:nvPr>
        </p:nvSpPr>
        <p:spPr/>
        <p:txBody>
          <a:bodyPr/>
          <a:lstStyle/>
          <a:p>
            <a:r>
              <a:rPr lang="en-IN" dirty="0"/>
              <a:t>Area </a:t>
            </a:r>
          </a:p>
        </p:txBody>
      </p:sp>
      <p:sp>
        <p:nvSpPr>
          <p:cNvPr id="3" name="Content Placeholder 2">
            <a:extLst>
              <a:ext uri="{FF2B5EF4-FFF2-40B4-BE49-F238E27FC236}">
                <a16:creationId xmlns:a16="http://schemas.microsoft.com/office/drawing/2014/main" id="{D2C448F2-1415-4E3D-BAC4-645B693CCDB6}"/>
              </a:ext>
            </a:extLst>
          </p:cNvPr>
          <p:cNvSpPr>
            <a:spLocks noGrp="1"/>
          </p:cNvSpPr>
          <p:nvPr>
            <p:ph idx="1"/>
          </p:nvPr>
        </p:nvSpPr>
        <p:spPr/>
        <p:txBody>
          <a:bodyPr/>
          <a:lstStyle/>
          <a:p>
            <a:r>
              <a:rPr lang="en-IN" dirty="0"/>
              <a:t>Reinforcement Learning </a:t>
            </a:r>
          </a:p>
          <a:p>
            <a:r>
              <a:rPr lang="en-IN" dirty="0"/>
              <a:t>Control Theory</a:t>
            </a:r>
          </a:p>
        </p:txBody>
      </p:sp>
      <p:sp>
        <p:nvSpPr>
          <p:cNvPr id="4" name="Slide Number Placeholder 3">
            <a:extLst>
              <a:ext uri="{FF2B5EF4-FFF2-40B4-BE49-F238E27FC236}">
                <a16:creationId xmlns:a16="http://schemas.microsoft.com/office/drawing/2014/main" id="{6CE81AC8-9F8A-40F4-8B2B-FBB8253E1B95}"/>
              </a:ext>
            </a:extLst>
          </p:cNvPr>
          <p:cNvSpPr>
            <a:spLocks noGrp="1"/>
          </p:cNvSpPr>
          <p:nvPr>
            <p:ph type="sldNum" sz="quarter" idx="12"/>
          </p:nvPr>
        </p:nvSpPr>
        <p:spPr/>
        <p:txBody>
          <a:bodyPr/>
          <a:lstStyle/>
          <a:p>
            <a:fld id="{3F53F9AE-63D0-44D2-AE78-49DBFC534D12}" type="slidenum">
              <a:rPr lang="en-IN" smtClean="0">
                <a:solidFill>
                  <a:schemeClr val="tx1"/>
                </a:solidFill>
              </a:rPr>
              <a:t>6</a:t>
            </a:fld>
            <a:endParaRPr lang="en-IN" dirty="0">
              <a:solidFill>
                <a:schemeClr val="tx1"/>
              </a:solidFill>
            </a:endParaRPr>
          </a:p>
        </p:txBody>
      </p:sp>
    </p:spTree>
    <p:extLst>
      <p:ext uri="{BB962C8B-B14F-4D97-AF65-F5344CB8AC3E}">
        <p14:creationId xmlns:p14="http://schemas.microsoft.com/office/powerpoint/2010/main" val="2842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C01E-5911-4BC7-A0A4-96E2C05581AF}"/>
              </a:ext>
            </a:extLst>
          </p:cNvPr>
          <p:cNvSpPr>
            <a:spLocks noGrp="1"/>
          </p:cNvSpPr>
          <p:nvPr>
            <p:ph type="title"/>
          </p:nvPr>
        </p:nvSpPr>
        <p:spPr>
          <a:xfrm>
            <a:off x="0" y="3083065"/>
            <a:ext cx="12192000" cy="1503704"/>
          </a:xfrm>
        </p:spPr>
        <p:txBody>
          <a:bodyPr/>
          <a:lstStyle/>
          <a:p>
            <a:pPr algn="ctr"/>
            <a:r>
              <a:rPr lang="en-IN" sz="4400" b="1" dirty="0"/>
              <a:t>Literature Survey</a:t>
            </a:r>
            <a:endParaRPr lang="en-IN" dirty="0"/>
          </a:p>
        </p:txBody>
      </p:sp>
      <p:sp>
        <p:nvSpPr>
          <p:cNvPr id="3" name="Content Placeholder 2">
            <a:extLst>
              <a:ext uri="{FF2B5EF4-FFF2-40B4-BE49-F238E27FC236}">
                <a16:creationId xmlns:a16="http://schemas.microsoft.com/office/drawing/2014/main" id="{6D1ED77C-EE8F-4D02-804F-145B913DB3FD}"/>
              </a:ext>
            </a:extLst>
          </p:cNvPr>
          <p:cNvSpPr>
            <a:spLocks noGrp="1"/>
          </p:cNvSpPr>
          <p:nvPr>
            <p:ph idx="1"/>
          </p:nvPr>
        </p:nvSpPr>
        <p:spPr/>
        <p:txBody>
          <a:bodyPr>
            <a:normAutofit/>
          </a:bodyPr>
          <a:lstStyle/>
          <a:p>
            <a:pPr marL="0" indent="0">
              <a:buNone/>
            </a:pPr>
            <a:endParaRPr lang="en-IN" sz="5400" b="1" dirty="0"/>
          </a:p>
        </p:txBody>
      </p:sp>
      <p:sp>
        <p:nvSpPr>
          <p:cNvPr id="4" name="Slide Number Placeholder 3">
            <a:extLst>
              <a:ext uri="{FF2B5EF4-FFF2-40B4-BE49-F238E27FC236}">
                <a16:creationId xmlns:a16="http://schemas.microsoft.com/office/drawing/2014/main" id="{0BE82F8E-415E-48D4-BDFE-F2A98B35D29E}"/>
              </a:ext>
            </a:extLst>
          </p:cNvPr>
          <p:cNvSpPr>
            <a:spLocks noGrp="1"/>
          </p:cNvSpPr>
          <p:nvPr>
            <p:ph type="sldNum" sz="quarter" idx="12"/>
          </p:nvPr>
        </p:nvSpPr>
        <p:spPr/>
        <p:txBody>
          <a:bodyPr/>
          <a:lstStyle/>
          <a:p>
            <a:fld id="{3F53F9AE-63D0-44D2-AE78-49DBFC534D12}" type="slidenum">
              <a:rPr lang="en-IN" smtClean="0"/>
              <a:t>7</a:t>
            </a:fld>
            <a:endParaRPr lang="en-IN"/>
          </a:p>
        </p:txBody>
      </p:sp>
    </p:spTree>
    <p:extLst>
      <p:ext uri="{BB962C8B-B14F-4D97-AF65-F5344CB8AC3E}">
        <p14:creationId xmlns:p14="http://schemas.microsoft.com/office/powerpoint/2010/main" val="14590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F537-3AD9-4197-9414-3AF6EF5854B7}"/>
              </a:ext>
            </a:extLst>
          </p:cNvPr>
          <p:cNvSpPr>
            <a:spLocks noGrp="1"/>
          </p:cNvSpPr>
          <p:nvPr>
            <p:ph type="title"/>
          </p:nvPr>
        </p:nvSpPr>
        <p:spPr>
          <a:xfrm>
            <a:off x="646111" y="469338"/>
            <a:ext cx="9404723" cy="1594130"/>
          </a:xfrm>
        </p:spPr>
        <p:txBody>
          <a:bodyPr/>
          <a:lstStyle/>
          <a:p>
            <a:r>
              <a:rPr kumimoji="0" lang="en-IN" sz="2400" b="1" i="0" u="none" strike="noStrike" kern="1200" cap="none" spc="0" normalizeH="0" baseline="0" noProof="0" dirty="0">
                <a:ln>
                  <a:noFill/>
                </a:ln>
                <a:solidFill>
                  <a:srgbClr val="1E5155"/>
                </a:solidFill>
                <a:effectLst/>
                <a:uLnTx/>
                <a:uFillTx/>
                <a:latin typeface="Century Gothic" panose="020B0502020202020204"/>
                <a:ea typeface="+mj-ea"/>
                <a:cs typeface="+mj-cs"/>
              </a:rPr>
              <a:t>Reinforcement Learning, Fast and Slow</a:t>
            </a:r>
            <a:br>
              <a:rPr kumimoji="0" lang="en-IN" sz="2400" b="1" i="0" u="none" strike="noStrike" kern="1200" cap="none" spc="0" normalizeH="0" baseline="0" noProof="0" dirty="0">
                <a:ln>
                  <a:noFill/>
                </a:ln>
                <a:solidFill>
                  <a:srgbClr val="1E5155"/>
                </a:solidFill>
                <a:effectLst/>
                <a:uLnTx/>
                <a:uFillTx/>
                <a:latin typeface="Century Gothic" panose="020B0502020202020204"/>
                <a:ea typeface="+mj-ea"/>
                <a:cs typeface="+mj-cs"/>
              </a:rPr>
            </a:br>
            <a:r>
              <a:rPr lang="en-IN" sz="1600" dirty="0" err="1"/>
              <a:t>Botvinick</a:t>
            </a:r>
            <a:r>
              <a:rPr lang="en-IN" sz="1600" dirty="0"/>
              <a:t> Mathew, Ritter Sam, Wang Jane, </a:t>
            </a:r>
            <a:r>
              <a:rPr lang="en-IN" sz="1600" dirty="0" err="1"/>
              <a:t>Kurth</a:t>
            </a:r>
            <a:r>
              <a:rPr lang="en-IN" sz="1600" dirty="0"/>
              <a:t>-Nelson Zeb, Blundell Charles, Hassabis </a:t>
            </a:r>
            <a:r>
              <a:rPr lang="en-IN" sz="1600" dirty="0" err="1"/>
              <a:t>Demis</a:t>
            </a:r>
            <a:r>
              <a:rPr lang="en-IN" sz="1600" dirty="0"/>
              <a:t>, “Reinforcement Learning, Fast and Slow”, Trends in Cognitive Sciences, Vol 23, pp.408-422, 2019.[1]</a:t>
            </a:r>
            <a:br>
              <a:rPr lang="en-IN" dirty="0"/>
            </a:br>
            <a:endParaRPr lang="en-IN" dirty="0"/>
          </a:p>
        </p:txBody>
      </p:sp>
      <p:sp>
        <p:nvSpPr>
          <p:cNvPr id="5" name="Content Placeholder 4">
            <a:extLst>
              <a:ext uri="{FF2B5EF4-FFF2-40B4-BE49-F238E27FC236}">
                <a16:creationId xmlns:a16="http://schemas.microsoft.com/office/drawing/2014/main" id="{B9F6998F-7A36-40D5-9D33-DDF758BC48FC}"/>
              </a:ext>
            </a:extLst>
          </p:cNvPr>
          <p:cNvSpPr>
            <a:spLocks noGrp="1"/>
          </p:cNvSpPr>
          <p:nvPr>
            <p:ph idx="1"/>
          </p:nvPr>
        </p:nvSpPr>
        <p:spPr>
          <a:xfrm>
            <a:off x="1103312" y="2174060"/>
            <a:ext cx="8946541" cy="4074339"/>
          </a:xfrm>
        </p:spPr>
        <p:txBody>
          <a:bodyPr/>
          <a:lstStyle/>
          <a:p>
            <a:endParaRPr lang="en-IN" dirty="0"/>
          </a:p>
        </p:txBody>
      </p:sp>
      <p:pic>
        <p:nvPicPr>
          <p:cNvPr id="2052" name="Picture 4" descr="The Beginner's Guide to Deep Reinforcement Learning [2022]">
            <a:extLst>
              <a:ext uri="{FF2B5EF4-FFF2-40B4-BE49-F238E27FC236}">
                <a16:creationId xmlns:a16="http://schemas.microsoft.com/office/drawing/2014/main" id="{BE9DE3FB-62E5-4C91-B203-DC0EE3C5D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660" y="2559847"/>
            <a:ext cx="7356763" cy="407433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4F018D-E50B-4DDA-B142-1A0C5E91C653}"/>
              </a:ext>
            </a:extLst>
          </p:cNvPr>
          <p:cNvSpPr>
            <a:spLocks noGrp="1"/>
          </p:cNvSpPr>
          <p:nvPr>
            <p:ph type="sldNum" sz="quarter" idx="12"/>
          </p:nvPr>
        </p:nvSpPr>
        <p:spPr/>
        <p:txBody>
          <a:bodyPr/>
          <a:lstStyle/>
          <a:p>
            <a:fld id="{3F53F9AE-63D0-44D2-AE78-49DBFC534D12}" type="slidenum">
              <a:rPr lang="en-IN" smtClean="0">
                <a:solidFill>
                  <a:schemeClr val="tx1"/>
                </a:solidFill>
              </a:rPr>
              <a:t>8</a:t>
            </a:fld>
            <a:endParaRPr lang="en-IN" dirty="0">
              <a:solidFill>
                <a:schemeClr val="tx1"/>
              </a:solidFill>
            </a:endParaRPr>
          </a:p>
        </p:txBody>
      </p:sp>
    </p:spTree>
    <p:extLst>
      <p:ext uri="{BB962C8B-B14F-4D97-AF65-F5344CB8AC3E}">
        <p14:creationId xmlns:p14="http://schemas.microsoft.com/office/powerpoint/2010/main" val="1330952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02BC-70A3-440B-A240-AB6B9B74792B}"/>
              </a:ext>
            </a:extLst>
          </p:cNvPr>
          <p:cNvSpPr>
            <a:spLocks noGrp="1"/>
          </p:cNvSpPr>
          <p:nvPr>
            <p:ph type="title"/>
          </p:nvPr>
        </p:nvSpPr>
        <p:spPr/>
        <p:txBody>
          <a:bodyPr/>
          <a:lstStyle/>
          <a:p>
            <a:pPr algn="ctr"/>
            <a:endParaRPr lang="en-IN" sz="2000" b="1" dirty="0"/>
          </a:p>
        </p:txBody>
      </p:sp>
      <p:sp>
        <p:nvSpPr>
          <p:cNvPr id="3" name="Content Placeholder 2">
            <a:extLst>
              <a:ext uri="{FF2B5EF4-FFF2-40B4-BE49-F238E27FC236}">
                <a16:creationId xmlns:a16="http://schemas.microsoft.com/office/drawing/2014/main" id="{2BE22DD9-739F-4D26-BC73-C69352B15205}"/>
              </a:ext>
            </a:extLst>
          </p:cNvPr>
          <p:cNvSpPr>
            <a:spLocks noGrp="1"/>
          </p:cNvSpPr>
          <p:nvPr>
            <p:ph idx="1"/>
          </p:nvPr>
        </p:nvSpPr>
        <p:spPr>
          <a:xfrm>
            <a:off x="1104293" y="1057598"/>
            <a:ext cx="8946541" cy="5407938"/>
          </a:xfrm>
        </p:spPr>
        <p:txBody>
          <a:bodyPr>
            <a:normAutofit/>
          </a:bodyPr>
          <a:lstStyle/>
          <a:p>
            <a:pPr algn="just">
              <a:buFont typeface="Arial" panose="020B0604020202020204" pitchFamily="34" charset="0"/>
              <a:buChar char="•"/>
            </a:pPr>
            <a:r>
              <a:rPr lang="en-US" sz="1500" b="1" i="0" dirty="0">
                <a:solidFill>
                  <a:srgbClr val="000000"/>
                </a:solidFill>
                <a:effectLst/>
                <a:latin typeface="+mn-lt"/>
              </a:rPr>
              <a:t>Agent:</a:t>
            </a:r>
            <a:r>
              <a:rPr lang="en-US" sz="1500" b="0" i="0" dirty="0">
                <a:solidFill>
                  <a:srgbClr val="000000"/>
                </a:solidFill>
                <a:effectLst/>
                <a:latin typeface="+mn-lt"/>
              </a:rPr>
              <a:t> An entity that can perceive/explore the environment and act upon it.</a:t>
            </a:r>
          </a:p>
          <a:p>
            <a:pPr algn="just">
              <a:buFont typeface="Arial" panose="020B0604020202020204" pitchFamily="34" charset="0"/>
              <a:buChar char="•"/>
            </a:pPr>
            <a:r>
              <a:rPr lang="en-US" sz="1500" b="1" i="0" dirty="0">
                <a:solidFill>
                  <a:srgbClr val="000000"/>
                </a:solidFill>
                <a:effectLst/>
                <a:latin typeface="+mn-lt"/>
              </a:rPr>
              <a:t>Environment:</a:t>
            </a:r>
            <a:r>
              <a:rPr lang="en-US" sz="1500" b="0" i="0" dirty="0">
                <a:solidFill>
                  <a:srgbClr val="000000"/>
                </a:solidFill>
                <a:effectLst/>
                <a:latin typeface="+mn-lt"/>
              </a:rPr>
              <a:t> A situation in which an agent is present or surrounded by. In RL, we assume the stochastic environment, which means it is random in nature.</a:t>
            </a:r>
          </a:p>
          <a:p>
            <a:pPr algn="just">
              <a:buFont typeface="Arial" panose="020B0604020202020204" pitchFamily="34" charset="0"/>
              <a:buChar char="•"/>
            </a:pPr>
            <a:r>
              <a:rPr lang="en-US" sz="1500" b="1" i="0" dirty="0">
                <a:solidFill>
                  <a:srgbClr val="000000"/>
                </a:solidFill>
                <a:effectLst/>
                <a:latin typeface="+mn-lt"/>
              </a:rPr>
              <a:t>Action:</a:t>
            </a:r>
            <a:r>
              <a:rPr lang="en-US" sz="1500" b="0" i="0" dirty="0">
                <a:solidFill>
                  <a:srgbClr val="000000"/>
                </a:solidFill>
                <a:effectLst/>
                <a:latin typeface="+mn-lt"/>
              </a:rPr>
              <a:t> Actions are the moves taken by an agent within the environment.</a:t>
            </a:r>
          </a:p>
          <a:p>
            <a:pPr algn="just">
              <a:buFont typeface="Arial" panose="020B0604020202020204" pitchFamily="34" charset="0"/>
              <a:buChar char="•"/>
            </a:pPr>
            <a:r>
              <a:rPr lang="en-US" sz="1500" b="1" i="0" dirty="0">
                <a:solidFill>
                  <a:srgbClr val="000000"/>
                </a:solidFill>
                <a:effectLst/>
                <a:latin typeface="+mn-lt"/>
              </a:rPr>
              <a:t>State:</a:t>
            </a:r>
            <a:r>
              <a:rPr lang="en-US" sz="1500" b="0" i="0" dirty="0">
                <a:solidFill>
                  <a:srgbClr val="000000"/>
                </a:solidFill>
                <a:effectLst/>
                <a:latin typeface="+mn-lt"/>
              </a:rPr>
              <a:t> State is a situation returned by the environment after each action taken by the agent.</a:t>
            </a:r>
          </a:p>
          <a:p>
            <a:pPr algn="just">
              <a:buFont typeface="Arial" panose="020B0604020202020204" pitchFamily="34" charset="0"/>
              <a:buChar char="•"/>
            </a:pPr>
            <a:r>
              <a:rPr lang="en-US" sz="1500" b="1" i="0" dirty="0">
                <a:solidFill>
                  <a:srgbClr val="000000"/>
                </a:solidFill>
                <a:effectLst/>
                <a:latin typeface="+mn-lt"/>
              </a:rPr>
              <a:t>Reward:</a:t>
            </a:r>
            <a:r>
              <a:rPr lang="en-US" sz="1500" b="0" i="0" dirty="0">
                <a:solidFill>
                  <a:srgbClr val="000000"/>
                </a:solidFill>
                <a:effectLst/>
                <a:latin typeface="+mn-lt"/>
              </a:rPr>
              <a:t> A feedback returned to the agent from the environment to evaluate the action of the agent.</a:t>
            </a:r>
          </a:p>
          <a:p>
            <a:pPr algn="just">
              <a:buFont typeface="Arial" panose="020B0604020202020204" pitchFamily="34" charset="0"/>
              <a:buChar char="•"/>
            </a:pPr>
            <a:r>
              <a:rPr lang="en-US" sz="1500" b="1" i="0" dirty="0">
                <a:solidFill>
                  <a:srgbClr val="000000"/>
                </a:solidFill>
                <a:effectLst/>
                <a:latin typeface="+mn-lt"/>
              </a:rPr>
              <a:t>Policy:</a:t>
            </a:r>
            <a:r>
              <a:rPr lang="en-US" sz="1500" b="0" i="0" dirty="0">
                <a:solidFill>
                  <a:srgbClr val="000000"/>
                </a:solidFill>
                <a:effectLst/>
                <a:latin typeface="+mn-lt"/>
              </a:rPr>
              <a:t> Policy is a strategy applied by the agent for the next action based on the current state.</a:t>
            </a:r>
          </a:p>
          <a:p>
            <a:pPr algn="just">
              <a:buFont typeface="Arial" panose="020B0604020202020204" pitchFamily="34" charset="0"/>
              <a:buChar char="•"/>
            </a:pPr>
            <a:r>
              <a:rPr lang="en-US" sz="1500" b="1" i="0" dirty="0">
                <a:solidFill>
                  <a:srgbClr val="000000"/>
                </a:solidFill>
                <a:effectLst/>
                <a:latin typeface="+mn-lt"/>
              </a:rPr>
              <a:t>Value:</a:t>
            </a:r>
            <a:r>
              <a:rPr lang="en-US" sz="1500" b="0" i="0" dirty="0">
                <a:solidFill>
                  <a:srgbClr val="000000"/>
                </a:solidFill>
                <a:effectLst/>
                <a:latin typeface="+mn-lt"/>
              </a:rPr>
              <a:t> It is expected long-term retuned with the discount factor and opposite to the short-term reward.</a:t>
            </a:r>
          </a:p>
          <a:p>
            <a:pPr algn="just">
              <a:buFont typeface="Arial" panose="020B0604020202020204" pitchFamily="34" charset="0"/>
              <a:buChar char="•"/>
            </a:pPr>
            <a:r>
              <a:rPr lang="en-US" sz="1500" b="1" i="0" dirty="0">
                <a:solidFill>
                  <a:srgbClr val="000000"/>
                </a:solidFill>
                <a:effectLst/>
                <a:latin typeface="+mn-lt"/>
              </a:rPr>
              <a:t>Q-value:</a:t>
            </a:r>
            <a:r>
              <a:rPr lang="en-US" sz="1500" b="0" i="0" dirty="0">
                <a:solidFill>
                  <a:srgbClr val="000000"/>
                </a:solidFill>
                <a:effectLst/>
                <a:latin typeface="+mn-lt"/>
              </a:rPr>
              <a:t> It is mostly similar to the value, but it takes one additional parameter as a current action (a).</a:t>
            </a:r>
          </a:p>
        </p:txBody>
      </p:sp>
      <p:sp>
        <p:nvSpPr>
          <p:cNvPr id="4" name="Slide Number Placeholder 3">
            <a:extLst>
              <a:ext uri="{FF2B5EF4-FFF2-40B4-BE49-F238E27FC236}">
                <a16:creationId xmlns:a16="http://schemas.microsoft.com/office/drawing/2014/main" id="{3BFDC60D-BDC9-4737-A014-656090ACAD3F}"/>
              </a:ext>
            </a:extLst>
          </p:cNvPr>
          <p:cNvSpPr>
            <a:spLocks noGrp="1"/>
          </p:cNvSpPr>
          <p:nvPr>
            <p:ph type="sldNum" sz="quarter" idx="12"/>
          </p:nvPr>
        </p:nvSpPr>
        <p:spPr/>
        <p:txBody>
          <a:bodyPr/>
          <a:lstStyle/>
          <a:p>
            <a:fld id="{3F53F9AE-63D0-44D2-AE78-49DBFC534D12}" type="slidenum">
              <a:rPr lang="en-IN" smtClean="0">
                <a:solidFill>
                  <a:schemeClr val="tx1"/>
                </a:solidFill>
              </a:rPr>
              <a:t>9</a:t>
            </a:fld>
            <a:endParaRPr lang="en-IN" dirty="0">
              <a:solidFill>
                <a:schemeClr val="tx1"/>
              </a:solidFill>
            </a:endParaRPr>
          </a:p>
        </p:txBody>
      </p:sp>
    </p:spTree>
    <p:extLst>
      <p:ext uri="{BB962C8B-B14F-4D97-AF65-F5344CB8AC3E}">
        <p14:creationId xmlns:p14="http://schemas.microsoft.com/office/powerpoint/2010/main" val="22018455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1514</TotalTime>
  <Words>4152</Words>
  <Application>Microsoft Office PowerPoint</Application>
  <PresentationFormat>Widescreen</PresentationFormat>
  <Paragraphs>269</Paragraphs>
  <Slides>40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Century Gothic</vt:lpstr>
      <vt:lpstr>Roboto</vt:lpstr>
      <vt:lpstr>Times New Roman</vt:lpstr>
      <vt:lpstr>Wingdings 3</vt:lpstr>
      <vt:lpstr>Ion</vt:lpstr>
      <vt:lpstr>Reinforcement Learning Based Approach for Task Performance in Simulated Environment </vt:lpstr>
      <vt:lpstr>Problem Statement</vt:lpstr>
      <vt:lpstr>Objectives</vt:lpstr>
      <vt:lpstr>Motivation</vt:lpstr>
      <vt:lpstr>Abstract</vt:lpstr>
      <vt:lpstr>Area </vt:lpstr>
      <vt:lpstr>Literature Survey</vt:lpstr>
      <vt:lpstr>Reinforcement Learning, Fast and Slow Botvinick Mathew, Ritter Sam, Wang Jane, Kurth-Nelson Zeb, Blundell Charles, Hassabis Demis, “Reinforcement Learning, Fast and Slow”, Trends in Cognitive Sciences, Vol 23, pp.408-422, 2019.[1] </vt:lpstr>
      <vt:lpstr>PowerPoint Presentation</vt:lpstr>
      <vt:lpstr>PowerPoint Presentation</vt:lpstr>
      <vt:lpstr>Fluid Directed Rigid Body Control using Deep Reinforcement Learning Pingchuan Ma, Yunsheng Tian, Zherong Pan, Bo Ren, Dinesh Manocha, “Fluid directed rigid body control using deep reinforcement learning”, ACM Transactions on Graphics, Vol 37,Issue 4, pp.1-11, August 2018.[2] </vt:lpstr>
      <vt:lpstr>PowerPoint Presentation</vt:lpstr>
      <vt:lpstr>A LQR Neural Network Control Approach for Fast Stabilizing Rotary Inverted Pendulums H. V. Nghi et , Huynh Vinh Nghi, Dinh Phuoc Nhien, Dang Xuan Ba, "A LQR-based Neural-network Controller for Fast Stabilizing Rotary Inverted Pendulum," International Conference on System Science and Engineering (ICSSE), pp.19-22, 2021.[3] </vt:lpstr>
      <vt:lpstr>Implementation of a Perceptual Controller for an Inverted Pendulum Robot Johnson, T., Zhou, S., Cheah, W. et al., “Implementation of a Perceptual Controller for an Inverted Pendulum Robot”, Journal of  Intelligent &amp; Robotic Systems ,Vol.99, pp.683–692, 2020.[4] </vt:lpstr>
      <vt:lpstr>Reinforcement Learning-based Control of Nonlinear Systems using Lyapunov Stability Concept and Fuzzy Reward Scheme  M. Chen, H. K. Lam, Q. Shi and B. Xiao, "Reinforcement Learning-Based Control of Nonlinear Systems Using Lyapunov Stability Concept and Fuzzy Reward Scheme”, IEEE Transactions on Circuits and Systems II: Express Briefs, Vol. 67, no. 10, pp. 2059-2063, Oct. 2020.[5]  </vt:lpstr>
      <vt:lpstr>Genetic Algorithm‑Optimized Fuzzy Lyapunov Reinforcement  Learning for Nonlinear Systems Amit Kukker, Rajneesh Sharma, “Genetic Algorithm-Optimized Fuzzy Lyapunov Reinforcement Learning for Nonlinear Systems”, Arabian Journal for Science and Engineering, Springer, Issue.3, 2020.[6] </vt:lpstr>
      <vt:lpstr>OpenAI Gym  Greg Brockman, Vicki Cheung, Ludwig Pettersson, Jonas Brockman G., Cheung V., Pettersson L., Schneider J., Schulman J., Tang J., &amp; Zaremba, W, “Openai gym”, ArXiv Preprint, ArXiv:1606.01540, 2016.[7] </vt:lpstr>
      <vt:lpstr>PowerPoint Presentation</vt:lpstr>
      <vt:lpstr>Anomalous RL Environments Mohamad H Danesh, Alan Fern, Out-of-Distribution Dynamics Detection: RL-Relevant Benchmarks and Results. </vt:lpstr>
      <vt:lpstr>Types of anomalies</vt:lpstr>
      <vt:lpstr>Actor Critic Methods Richard S. Sutton, Andrew G. Barto, Chapter 11: Policy Approximation, Reinforcement Learning: An Introduction, Second edition, 2014 </vt:lpstr>
      <vt:lpstr>PowerPoint Presentation</vt:lpstr>
      <vt:lpstr>Pseudocode of Actor-Critic algorithm </vt:lpstr>
      <vt:lpstr>Proposed Agent</vt:lpstr>
      <vt:lpstr>PowerPoint Presentation</vt:lpstr>
      <vt:lpstr>1. Collecting training data </vt:lpstr>
      <vt:lpstr>2. Computing expected returns </vt:lpstr>
      <vt:lpstr>3. The actor-critic loss</vt:lpstr>
      <vt:lpstr>PowerPoint Presentation</vt:lpstr>
      <vt:lpstr>4. Defining the training step to update parameters </vt:lpstr>
      <vt:lpstr>5. Run the training loop</vt:lpstr>
      <vt:lpstr>Genetic Algorithm based Agent</vt:lpstr>
      <vt:lpstr>Fiitness function</vt:lpstr>
      <vt:lpstr>Selection, Crossover &amp; Mutation</vt:lpstr>
      <vt:lpstr>Comparison of Actor-critc and GA method </vt:lpstr>
      <vt:lpstr>Plot Visualization of Actor critic training</vt:lpstr>
      <vt:lpstr>PowerPoint Presentation</vt:lpstr>
      <vt:lpstr>Observations</vt:lpstr>
      <vt:lpstr>Conclusion and Future Scope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Based Approach for Task Performance in Simulated Environment</dc:title>
  <dc:creator>Tiju Varghese</dc:creator>
  <cp:lastModifiedBy>Tiju Varghese</cp:lastModifiedBy>
  <cp:revision>11</cp:revision>
  <dcterms:created xsi:type="dcterms:W3CDTF">2022-05-09T15:09:23Z</dcterms:created>
  <dcterms:modified xsi:type="dcterms:W3CDTF">2022-07-13T19:05:25Z</dcterms:modified>
</cp:coreProperties>
</file>